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1" r:id="rId2"/>
    <p:sldId id="309" r:id="rId3"/>
    <p:sldId id="315" r:id="rId4"/>
    <p:sldId id="311" r:id="rId5"/>
    <p:sldId id="310" r:id="rId6"/>
    <p:sldId id="312" r:id="rId7"/>
    <p:sldId id="293" r:id="rId8"/>
    <p:sldId id="261" r:id="rId9"/>
    <p:sldId id="304" r:id="rId10"/>
    <p:sldId id="296" r:id="rId11"/>
    <p:sldId id="297" r:id="rId12"/>
    <p:sldId id="305" r:id="rId13"/>
    <p:sldId id="294" r:id="rId14"/>
    <p:sldId id="295" r:id="rId15"/>
    <p:sldId id="268" r:id="rId16"/>
    <p:sldId id="308" r:id="rId17"/>
    <p:sldId id="284" r:id="rId18"/>
    <p:sldId id="289" r:id="rId19"/>
    <p:sldId id="290" r:id="rId20"/>
    <p:sldId id="301" r:id="rId21"/>
    <p:sldId id="302" r:id="rId22"/>
    <p:sldId id="303" r:id="rId23"/>
    <p:sldId id="313" r:id="rId24"/>
    <p:sldId id="288" r:id="rId25"/>
    <p:sldId id="316" r:id="rId26"/>
    <p:sldId id="298" r:id="rId27"/>
    <p:sldId id="300" r:id="rId28"/>
    <p:sldId id="279" r:id="rId29"/>
    <p:sldId id="286" r:id="rId30"/>
    <p:sldId id="287" r:id="rId31"/>
    <p:sldId id="29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9220" autoAdjust="0"/>
  </p:normalViewPr>
  <p:slideViewPr>
    <p:cSldViewPr snapToGrid="0" snapToObjects="1">
      <p:cViewPr>
        <p:scale>
          <a:sx n="76" d="100"/>
          <a:sy n="76" d="100"/>
        </p:scale>
        <p:origin x="-1040" y="-3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8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02A60A-DB96-1149-9F40-12125D42A031}" type="datetimeFigureOut">
              <a:rPr lang="en-US" smtClean="0"/>
              <a:t>1/3/13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CA8D86-F99D-0D48-BED2-A7D8DD94F851}" type="slidenum">
              <a:rPr lang="en-US" smtClean="0"/>
              <a:t>‹#›</a:t>
            </a:fld>
            <a:endParaRPr lang="en-US"/>
          </a:p>
        </p:txBody>
      </p:sp>
    </p:spTree>
    <p:extLst>
      <p:ext uri="{BB962C8B-B14F-4D97-AF65-F5344CB8AC3E}">
        <p14:creationId xmlns:p14="http://schemas.microsoft.com/office/powerpoint/2010/main" val="10746875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txBox="1">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8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0DE7575-8995-EE49-A247-70FF954E7F3D}" type="slidenum">
              <a:rPr lang="en-US" smtClean="0"/>
              <a:pPr/>
              <a:t>24</a:t>
            </a:fld>
            <a:endParaRPr lang="en-US"/>
          </a:p>
        </p:txBody>
      </p:sp>
    </p:spTree>
    <p:extLst>
      <p:ext uri="{BB962C8B-B14F-4D97-AF65-F5344CB8AC3E}">
        <p14:creationId xmlns:p14="http://schemas.microsoft.com/office/powerpoint/2010/main" val="2052807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A8D86-F99D-0D48-BED2-A7D8DD94F851}" type="slidenum">
              <a:rPr lang="en-US" smtClean="0"/>
              <a:t>28</a:t>
            </a:fld>
            <a:endParaRPr lang="en-US"/>
          </a:p>
        </p:txBody>
      </p:sp>
    </p:spTree>
    <p:extLst>
      <p:ext uri="{BB962C8B-B14F-4D97-AF65-F5344CB8AC3E}">
        <p14:creationId xmlns:p14="http://schemas.microsoft.com/office/powerpoint/2010/main" val="28145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12290"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Categories distribution in the eight expression clusters. Clusters were obtained by the k-means method on the gene expression profiles of the 6,695 modulated genes. Histogram representation of the functional categories distribution is expressed as percentage of the amount of genes belonging to the cluster. Gene coding for unknown products were not considered in the analysis. PFS, Post fruit set; R, ripening; V, </a:t>
            </a:r>
            <a:r>
              <a:rPr lang="en-GB" dirty="0" err="1">
                <a:latin typeface="Arial" charset="0"/>
                <a:cs typeface="msgothic" charset="0"/>
              </a:rPr>
              <a:t>véraison</a:t>
            </a:r>
            <a:r>
              <a:rPr lang="en-GB" dirty="0" smtClean="0">
                <a:latin typeface="Arial" charset="0"/>
                <a:cs typeface="msgothic" charset="0"/>
              </a:rPr>
              <a:t>.</a:t>
            </a:r>
          </a:p>
          <a:p>
            <a:pPr eaLnBrk="1">
              <a:lnSpc>
                <a:spcPct val="93000"/>
              </a:lnSpc>
              <a:spcBef>
                <a:spcPct val="0"/>
              </a:spcBef>
              <a:buSzPct val="45000"/>
              <a:buFont typeface="Wingdings" charset="0"/>
              <a:buNone/>
            </a:pPr>
            <a:r>
              <a:rPr lang="en-GB" baseline="0" dirty="0" smtClean="0">
                <a:latin typeface="Arial" charset="0"/>
                <a:cs typeface="msgothic" charset="0"/>
              </a:rPr>
              <a:t> #1 &amp; 2 cluster=+</a:t>
            </a:r>
            <a:r>
              <a:rPr lang="en-GB" baseline="0" dirty="0" err="1" smtClean="0">
                <a:latin typeface="Arial" charset="0"/>
                <a:cs typeface="msgothic" charset="0"/>
              </a:rPr>
              <a:t>ively</a:t>
            </a:r>
            <a:r>
              <a:rPr lang="en-GB" baseline="0" dirty="0" smtClean="0">
                <a:latin typeface="Arial" charset="0"/>
                <a:cs typeface="msgothic" charset="0"/>
              </a:rPr>
              <a:t> or –</a:t>
            </a:r>
            <a:r>
              <a:rPr lang="en-GB" baseline="0" dirty="0" err="1" smtClean="0">
                <a:latin typeface="Arial" charset="0"/>
                <a:cs typeface="msgothic" charset="0"/>
              </a:rPr>
              <a:t>ively</a:t>
            </a:r>
            <a:r>
              <a:rPr lang="en-GB" baseline="0" dirty="0" smtClean="0">
                <a:latin typeface="Arial" charset="0"/>
                <a:cs typeface="msgothic" charset="0"/>
              </a:rPr>
              <a:t> regulated whole time</a:t>
            </a:r>
          </a:p>
          <a:p>
            <a:pPr eaLnBrk="1">
              <a:lnSpc>
                <a:spcPct val="93000"/>
              </a:lnSpc>
              <a:spcBef>
                <a:spcPct val="0"/>
              </a:spcBef>
              <a:buSzPct val="45000"/>
              <a:buFont typeface="Wingdings" charset="0"/>
              <a:buNone/>
            </a:pPr>
            <a:r>
              <a:rPr lang="en-GB" baseline="0" dirty="0" smtClean="0">
                <a:latin typeface="Arial" charset="0"/>
                <a:cs typeface="msgothic" charset="0"/>
              </a:rPr>
              <a:t>#3&amp;4  clusters= only during </a:t>
            </a:r>
            <a:r>
              <a:rPr lang="en-GB" baseline="0" dirty="0" err="1" smtClean="0">
                <a:latin typeface="Arial" charset="0"/>
                <a:cs typeface="msgothic" charset="0"/>
              </a:rPr>
              <a:t>preveraison</a:t>
            </a:r>
            <a:r>
              <a:rPr lang="en-GB" baseline="0" dirty="0" smtClean="0">
                <a:latin typeface="Arial" charset="0"/>
                <a:cs typeface="msgothic" charset="0"/>
              </a:rPr>
              <a:t> intervals</a:t>
            </a:r>
          </a:p>
          <a:p>
            <a:pPr eaLnBrk="1">
              <a:lnSpc>
                <a:spcPct val="93000"/>
              </a:lnSpc>
              <a:spcBef>
                <a:spcPct val="0"/>
              </a:spcBef>
              <a:buSzPct val="45000"/>
              <a:buFont typeface="Wingdings" charset="0"/>
              <a:buNone/>
            </a:pPr>
            <a:r>
              <a:rPr lang="en-GB" baseline="0" dirty="0" smtClean="0">
                <a:latin typeface="Arial" charset="0"/>
                <a:cs typeface="msgothic" charset="0"/>
              </a:rPr>
              <a:t>5&amp;6 cluster= gene modulated after </a:t>
            </a:r>
            <a:r>
              <a:rPr lang="en-GB" baseline="0" dirty="0" err="1" smtClean="0">
                <a:latin typeface="Arial" charset="0"/>
                <a:cs typeface="msgothic" charset="0"/>
              </a:rPr>
              <a:t>veraison</a:t>
            </a:r>
            <a:endParaRPr lang="en-GB" baseline="0" dirty="0" smtClean="0">
              <a:latin typeface="Arial" charset="0"/>
              <a:cs typeface="msgothic" charset="0"/>
            </a:endParaRPr>
          </a:p>
          <a:p>
            <a:pPr eaLnBrk="1">
              <a:lnSpc>
                <a:spcPct val="93000"/>
              </a:lnSpc>
              <a:spcBef>
                <a:spcPct val="0"/>
              </a:spcBef>
              <a:buSzPct val="45000"/>
              <a:buFont typeface="Wingdings" charset="0"/>
              <a:buNone/>
            </a:pPr>
            <a:r>
              <a:rPr lang="en-GB" baseline="0" dirty="0" smtClean="0">
                <a:latin typeface="Arial" charset="0"/>
                <a:cs typeface="msgothic" charset="0"/>
              </a:rPr>
              <a:t>cluster 7=late stage</a:t>
            </a:r>
          </a:p>
          <a:p>
            <a:pPr eaLnBrk="1">
              <a:lnSpc>
                <a:spcPct val="93000"/>
              </a:lnSpc>
              <a:spcBef>
                <a:spcPct val="0"/>
              </a:spcBef>
              <a:buSzPct val="45000"/>
              <a:buFont typeface="Wingdings" charset="0"/>
              <a:buNone/>
            </a:pPr>
            <a:r>
              <a:rPr lang="en-GB" baseline="0" dirty="0" smtClean="0">
                <a:latin typeface="Arial" charset="0"/>
                <a:cs typeface="msgothic" charset="0"/>
              </a:rPr>
              <a:t>cluster 8=</a:t>
            </a:r>
            <a:r>
              <a:rPr lang="en-GB" baseline="0" dirty="0" err="1" smtClean="0">
                <a:latin typeface="Arial" charset="0"/>
                <a:cs typeface="msgothic" charset="0"/>
              </a:rPr>
              <a:t>veraison</a:t>
            </a:r>
            <a:endParaRPr lang="en-GB" dirty="0">
              <a:latin typeface="Arial" charset="0"/>
              <a:cs typeface="ms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Conceptually, </a:t>
            </a:r>
            <a:r>
              <a:rPr lang="en-US" sz="1200" kern="1200" dirty="0" err="1" smtClean="0">
                <a:solidFill>
                  <a:schemeClr val="tx1"/>
                </a:solidFill>
                <a:effectLst/>
                <a:latin typeface="+mn-lt"/>
                <a:ea typeface="+mn-ea"/>
                <a:cs typeface="+mn-cs"/>
              </a:rPr>
              <a:t>VitisCyc</a:t>
            </a:r>
            <a:r>
              <a:rPr lang="en-US" sz="1200" kern="1200" dirty="0" smtClean="0">
                <a:solidFill>
                  <a:schemeClr val="tx1"/>
                </a:solidFill>
                <a:effectLst/>
                <a:latin typeface="+mn-lt"/>
                <a:ea typeface="+mn-ea"/>
                <a:cs typeface="+mn-cs"/>
              </a:rPr>
              <a:t> is a representation of the interaction between metabolites as input and output molecules of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 biochemical reactions where enzymes serve as catalyst. </a:t>
            </a:r>
          </a:p>
          <a:p>
            <a:r>
              <a:rPr lang="en-US" sz="1200" kern="1200" dirty="0" smtClean="0">
                <a:solidFill>
                  <a:schemeClr val="tx1"/>
                </a:solidFill>
                <a:effectLst/>
                <a:latin typeface="+mn-lt"/>
                <a:ea typeface="+mn-ea"/>
                <a:cs typeface="+mn-cs"/>
              </a:rPr>
              <a:t>or ii) a transport reactions where metabolites are transported from one compartment to another within the cell via transporter protein(s) or ion channels. </a:t>
            </a:r>
            <a:endParaRPr lang="en-US" dirty="0" smtClean="0"/>
          </a:p>
        </p:txBody>
      </p:sp>
      <p:sp>
        <p:nvSpPr>
          <p:cNvPr id="4" name="Slide Number Placeholder 3"/>
          <p:cNvSpPr>
            <a:spLocks noGrp="1"/>
          </p:cNvSpPr>
          <p:nvPr>
            <p:ph type="sldNum" sz="quarter" idx="10"/>
          </p:nvPr>
        </p:nvSpPr>
        <p:spPr/>
        <p:txBody>
          <a:bodyPr/>
          <a:lstStyle/>
          <a:p>
            <a:fld id="{8ACA8D86-F99D-0D48-BED2-A7D8DD94F851}" type="slidenum">
              <a:rPr lang="en-US" smtClean="0"/>
              <a:t>7</a:t>
            </a:fld>
            <a:endParaRPr lang="en-US"/>
          </a:p>
        </p:txBody>
      </p:sp>
    </p:spTree>
    <p:extLst>
      <p:ext uri="{BB962C8B-B14F-4D97-AF65-F5344CB8AC3E}">
        <p14:creationId xmlns:p14="http://schemas.microsoft.com/office/powerpoint/2010/main" val="326839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simply browse pathways, or genes or enzymes in this database and can get information.</a:t>
            </a:r>
            <a:endParaRPr lang="en-US" dirty="0"/>
          </a:p>
        </p:txBody>
      </p:sp>
      <p:sp>
        <p:nvSpPr>
          <p:cNvPr id="4" name="Slide Number Placeholder 3"/>
          <p:cNvSpPr>
            <a:spLocks noGrp="1"/>
          </p:cNvSpPr>
          <p:nvPr>
            <p:ph type="sldNum" sz="quarter" idx="10"/>
          </p:nvPr>
        </p:nvSpPr>
        <p:spPr/>
        <p:txBody>
          <a:bodyPr/>
          <a:lstStyle/>
          <a:p>
            <a:fld id="{8ACA8D86-F99D-0D48-BED2-A7D8DD94F851}" type="slidenum">
              <a:rPr lang="en-US" smtClean="0"/>
              <a:t>8</a:t>
            </a:fld>
            <a:endParaRPr lang="en-US"/>
          </a:p>
        </p:txBody>
      </p:sp>
    </p:spTree>
    <p:extLst>
      <p:ext uri="{BB962C8B-B14F-4D97-AF65-F5344CB8AC3E}">
        <p14:creationId xmlns:p14="http://schemas.microsoft.com/office/powerpoint/2010/main" val="382948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ACA8D86-F99D-0D48-BED2-A7D8DD94F851}" type="slidenum">
              <a:rPr lang="en-US" smtClean="0"/>
              <a:t>9</a:t>
            </a:fld>
            <a:endParaRPr lang="en-US"/>
          </a:p>
        </p:txBody>
      </p:sp>
    </p:spTree>
    <p:extLst>
      <p:ext uri="{BB962C8B-B14F-4D97-AF65-F5344CB8AC3E}">
        <p14:creationId xmlns:p14="http://schemas.microsoft.com/office/powerpoint/2010/main" val="124894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A8D86-F99D-0D48-BED2-A7D8DD94F851}" type="slidenum">
              <a:rPr lang="en-US" smtClean="0"/>
              <a:t>12</a:t>
            </a:fld>
            <a:endParaRPr lang="en-US"/>
          </a:p>
        </p:txBody>
      </p:sp>
    </p:spTree>
    <p:extLst>
      <p:ext uri="{BB962C8B-B14F-4D97-AF65-F5344CB8AC3E}">
        <p14:creationId xmlns:p14="http://schemas.microsoft.com/office/powerpoint/2010/main" val="3291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A8D86-F99D-0D48-BED2-A7D8DD94F851}" type="slidenum">
              <a:rPr lang="en-US" smtClean="0"/>
              <a:t>13</a:t>
            </a:fld>
            <a:endParaRPr lang="en-US"/>
          </a:p>
        </p:txBody>
      </p:sp>
    </p:spTree>
    <p:extLst>
      <p:ext uri="{BB962C8B-B14F-4D97-AF65-F5344CB8AC3E}">
        <p14:creationId xmlns:p14="http://schemas.microsoft.com/office/powerpoint/2010/main" val="231769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extreme right side contains reactions and compounds not associated with pathways, and a lot of manual input</a:t>
            </a:r>
            <a:r>
              <a:rPr lang="en-US" baseline="0" dirty="0" smtClean="0"/>
              <a:t> is needed to associate these reactions and components with pathways. the extreme </a:t>
            </a:r>
            <a:r>
              <a:rPr lang="en-US" baseline="0" dirty="0" err="1" smtClean="0"/>
              <a:t>rightside</a:t>
            </a:r>
            <a:r>
              <a:rPr lang="en-US" baseline="0" dirty="0" smtClean="0"/>
              <a:t> has keys and explain the meaning of different shapes. for example triangle represent amino acids, square carbohydrates and diamonds represent proteins. There are 54 super pathways in </a:t>
            </a:r>
            <a:r>
              <a:rPr lang="en-US" baseline="0" dirty="0" err="1" smtClean="0"/>
              <a:t>Vitis</a:t>
            </a:r>
            <a:r>
              <a:rPr lang="en-US" baseline="0" dirty="0" smtClean="0"/>
              <a:t> </a:t>
            </a:r>
            <a:r>
              <a:rPr lang="en-US" baseline="0" dirty="0" err="1" smtClean="0"/>
              <a:t>Cyc</a:t>
            </a:r>
            <a:r>
              <a:rPr lang="en-US" baseline="0" dirty="0" smtClean="0"/>
              <a:t>, which include 376 biosynthesis </a:t>
            </a:r>
            <a:r>
              <a:rPr lang="en-US" baseline="0" dirty="0" err="1" smtClean="0"/>
              <a:t>pathaway</a:t>
            </a:r>
            <a:r>
              <a:rPr lang="en-US" baseline="0" dirty="0" smtClean="0"/>
              <a:t>, 34 </a:t>
            </a:r>
            <a:r>
              <a:rPr lang="en-US" baseline="0" dirty="0" err="1" smtClean="0"/>
              <a:t>catbolic</a:t>
            </a:r>
            <a:r>
              <a:rPr lang="en-US" baseline="0" dirty="0" smtClean="0"/>
              <a:t> pathways, 8 detoxification, 37 energy related and 7 transport pathways.</a:t>
            </a:r>
            <a:endParaRPr lang="en-US" dirty="0"/>
          </a:p>
        </p:txBody>
      </p:sp>
      <p:sp>
        <p:nvSpPr>
          <p:cNvPr id="4" name="Slide Number Placeholder 3"/>
          <p:cNvSpPr>
            <a:spLocks noGrp="1"/>
          </p:cNvSpPr>
          <p:nvPr>
            <p:ph type="sldNum" sz="quarter" idx="10"/>
          </p:nvPr>
        </p:nvSpPr>
        <p:spPr/>
        <p:txBody>
          <a:bodyPr/>
          <a:lstStyle/>
          <a:p>
            <a:fld id="{8ACA8D86-F99D-0D48-BED2-A7D8DD94F851}" type="slidenum">
              <a:rPr lang="en-US" smtClean="0"/>
              <a:t>14</a:t>
            </a:fld>
            <a:endParaRPr lang="en-US"/>
          </a:p>
        </p:txBody>
      </p:sp>
    </p:spTree>
    <p:extLst>
      <p:ext uri="{BB962C8B-B14F-4D97-AF65-F5344CB8AC3E}">
        <p14:creationId xmlns:p14="http://schemas.microsoft.com/office/powerpoint/2010/main" val="28686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4"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11266"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Venn diagram showing the genes expressed in each of the three stages of berry development.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AD9035-4182-C545-A247-B3785BA7B030}" type="datetimeFigureOut">
              <a:rPr lang="en-US" smtClean="0"/>
              <a:t>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112488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AD9035-4182-C545-A247-B3785BA7B030}" type="datetimeFigureOut">
              <a:rPr lang="en-US" smtClean="0"/>
              <a:t>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135857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AD9035-4182-C545-A247-B3785BA7B030}" type="datetimeFigureOut">
              <a:rPr lang="en-US" smtClean="0"/>
              <a:t>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37308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AD9035-4182-C545-A247-B3785BA7B030}" type="datetimeFigureOut">
              <a:rPr lang="en-US" smtClean="0"/>
              <a:t>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356065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AD9035-4182-C545-A247-B3785BA7B030}" type="datetimeFigureOut">
              <a:rPr lang="en-US" smtClean="0"/>
              <a:t>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345554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AD9035-4182-C545-A247-B3785BA7B030}" type="datetimeFigureOut">
              <a:rPr lang="en-US" smtClean="0"/>
              <a:t>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413455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AD9035-4182-C545-A247-B3785BA7B030}" type="datetimeFigureOut">
              <a:rPr lang="en-US" smtClean="0"/>
              <a:t>1/3/13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100810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AD9035-4182-C545-A247-B3785BA7B030}" type="datetimeFigureOut">
              <a:rPr lang="en-US" smtClean="0"/>
              <a:t>1/3/13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4330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D9035-4182-C545-A247-B3785BA7B030}" type="datetimeFigureOut">
              <a:rPr lang="en-US" smtClean="0"/>
              <a:t>1/3/13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133277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AD9035-4182-C545-A247-B3785BA7B030}" type="datetimeFigureOut">
              <a:rPr lang="en-US" smtClean="0"/>
              <a:t>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47541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AD9035-4182-C545-A247-B3785BA7B030}" type="datetimeFigureOut">
              <a:rPr lang="en-US" smtClean="0"/>
              <a:t>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66009-5ED6-3441-9379-499D0B9BB0C1}" type="slidenum">
              <a:rPr lang="en-US" smtClean="0"/>
              <a:t>‹#›</a:t>
            </a:fld>
            <a:endParaRPr lang="en-US"/>
          </a:p>
        </p:txBody>
      </p:sp>
    </p:spTree>
    <p:extLst>
      <p:ext uri="{BB962C8B-B14F-4D97-AF65-F5344CB8AC3E}">
        <p14:creationId xmlns:p14="http://schemas.microsoft.com/office/powerpoint/2010/main" val="3117081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D9035-4182-C545-A247-B3785BA7B030}" type="datetimeFigureOut">
              <a:rPr lang="en-US" smtClean="0"/>
              <a:t>1/3/13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A66009-5ED6-3441-9379-499D0B9BB0C1}" type="slidenum">
              <a:rPr lang="en-US" smtClean="0"/>
              <a:t>‹#›</a:t>
            </a:fld>
            <a:endParaRPr lang="en-US"/>
          </a:p>
        </p:txBody>
      </p:sp>
    </p:spTree>
    <p:extLst>
      <p:ext uri="{BB962C8B-B14F-4D97-AF65-F5344CB8AC3E}">
        <p14:creationId xmlns:p14="http://schemas.microsoft.com/office/powerpoint/2010/main" val="2238435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5.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1714500" y="2493672"/>
            <a:ext cx="6505222" cy="1745653"/>
          </a:xfrm>
          <a:prstGeom prst="rect">
            <a:avLst/>
          </a:prstGeom>
          <a:noFill/>
          <a:ln>
            <a:noFill/>
          </a:ln>
        </p:spPr>
        <p:txBody>
          <a:bodyPr wrap="square" lIns="82849" tIns="41425" rIns="82849" bIns="41425">
            <a:spAutoFit/>
          </a:bodyPr>
          <a:lstStyle/>
          <a:p>
            <a:pPr algn="ctr"/>
            <a:r>
              <a:rPr lang="en-US" sz="3600" b="1" dirty="0">
                <a:solidFill>
                  <a:srgbClr val="800000"/>
                </a:solidFill>
              </a:rPr>
              <a:t>Sushma Naithani, Ph.D.</a:t>
            </a:r>
          </a:p>
          <a:p>
            <a:pPr algn="ctr"/>
            <a:r>
              <a:rPr lang="en-US" sz="3600" b="1" dirty="0">
                <a:solidFill>
                  <a:srgbClr val="800000"/>
                </a:solidFill>
              </a:rPr>
              <a:t>Department of </a:t>
            </a:r>
            <a:r>
              <a:rPr lang="en-US" sz="3600" b="1" dirty="0" smtClean="0">
                <a:solidFill>
                  <a:srgbClr val="800000"/>
                </a:solidFill>
              </a:rPr>
              <a:t>Botany &amp; Plant Pathology</a:t>
            </a:r>
            <a:endParaRPr lang="en-US" sz="3600" b="1" dirty="0" smtClean="0">
              <a:solidFill>
                <a:srgbClr val="800000"/>
              </a:solidFill>
            </a:endParaRPr>
          </a:p>
        </p:txBody>
      </p:sp>
      <p:pic>
        <p:nvPicPr>
          <p:cNvPr id="7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0" y="-20154"/>
            <a:ext cx="9114118" cy="1252634"/>
          </a:xfrm>
          <a:prstGeom prst="rect">
            <a:avLst/>
          </a:prstGeom>
          <a:solidFill>
            <a:srgbClr val="800000"/>
          </a:solidFill>
        </p:spPr>
        <p:txBody>
          <a:bodyPr rtlCol="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i="1" dirty="0" err="1" smtClean="0">
                <a:solidFill>
                  <a:srgbClr val="FFFF00"/>
                </a:solidFill>
              </a:rPr>
              <a:t>Vitis</a:t>
            </a:r>
            <a:r>
              <a:rPr lang="en-US" sz="3600" b="1" i="1" dirty="0" smtClean="0">
                <a:solidFill>
                  <a:srgbClr val="FFFF00"/>
                </a:solidFill>
              </a:rPr>
              <a:t> </a:t>
            </a:r>
            <a:r>
              <a:rPr lang="en-US" sz="3600" b="1" i="1" dirty="0" err="1">
                <a:solidFill>
                  <a:srgbClr val="FFFF00"/>
                </a:solidFill>
              </a:rPr>
              <a:t>vinifera</a:t>
            </a:r>
            <a:r>
              <a:rPr lang="en-US" sz="3600" b="1" i="1" dirty="0">
                <a:solidFill>
                  <a:srgbClr val="FFFF00"/>
                </a:solidFill>
              </a:rPr>
              <a:t> </a:t>
            </a:r>
            <a:r>
              <a:rPr lang="en-US" sz="3600" b="1" dirty="0">
                <a:solidFill>
                  <a:srgbClr val="FFFF00"/>
                </a:solidFill>
              </a:rPr>
              <a:t>Metabolic </a:t>
            </a:r>
            <a:r>
              <a:rPr lang="en-US" sz="3600" b="1" dirty="0" smtClean="0">
                <a:solidFill>
                  <a:srgbClr val="FFFF00"/>
                </a:solidFill>
              </a:rPr>
              <a:t>Pathways: </a:t>
            </a:r>
            <a:r>
              <a:rPr lang="en-US" sz="3600" b="1" dirty="0" err="1">
                <a:solidFill>
                  <a:srgbClr val="FFFF00"/>
                </a:solidFill>
              </a:rPr>
              <a:t>VitisCyc</a:t>
            </a:r>
            <a:endParaRPr lang="en-US" sz="3600" b="1" dirty="0">
              <a:solidFill>
                <a:srgbClr val="FFFF00"/>
              </a:solidFill>
            </a:endParaRPr>
          </a:p>
          <a:p>
            <a:r>
              <a:rPr lang="en-US" sz="3600" b="1" dirty="0" smtClean="0">
                <a:solidFill>
                  <a:srgbClr val="FFFF00"/>
                </a:solidFill>
              </a:rPr>
              <a:t>Comparative </a:t>
            </a:r>
            <a:r>
              <a:rPr lang="en-US" sz="3600" b="1" dirty="0">
                <a:solidFill>
                  <a:srgbClr val="FFFF00"/>
                </a:solidFill>
              </a:rPr>
              <a:t>and </a:t>
            </a:r>
            <a:r>
              <a:rPr lang="en-US" sz="3600" b="1" dirty="0" err="1">
                <a:solidFill>
                  <a:srgbClr val="FFFF00"/>
                </a:solidFill>
              </a:rPr>
              <a:t>Omics</a:t>
            </a:r>
            <a:r>
              <a:rPr lang="en-US" sz="3600" b="1" dirty="0">
                <a:solidFill>
                  <a:srgbClr val="FFFF00"/>
                </a:solidFill>
              </a:rPr>
              <a:t> </a:t>
            </a:r>
            <a:r>
              <a:rPr lang="en-US" sz="3600" b="1" dirty="0" smtClean="0">
                <a:solidFill>
                  <a:srgbClr val="FFFF00"/>
                </a:solidFill>
              </a:rPr>
              <a:t>Tools</a:t>
            </a:r>
            <a:endParaRPr lang="en-US" sz="3600" b="1" dirty="0">
              <a:solidFill>
                <a:srgbClr val="FFFF00"/>
              </a:solidFill>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031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1862"/>
            <a:ext cx="9144000" cy="480823"/>
          </a:xfrm>
          <a:solidFill>
            <a:srgbClr val="800000"/>
          </a:solidFill>
        </p:spPr>
        <p:txBody>
          <a:bodyPr>
            <a:noAutofit/>
          </a:bodyPr>
          <a:lstStyle/>
          <a:p>
            <a:pPr eaLnBrk="1" hangingPunct="1"/>
            <a:r>
              <a:rPr lang="en-US" sz="4000" b="1" dirty="0">
                <a:solidFill>
                  <a:srgbClr val="FFFF00"/>
                </a:solidFill>
                <a:latin typeface="Calibri" charset="0"/>
              </a:rPr>
              <a:t>Search Example and Pathway Views</a:t>
            </a:r>
          </a:p>
        </p:txBody>
      </p:sp>
      <p:pic>
        <p:nvPicPr>
          <p:cNvPr id="6" name="Picture 5" descr="Screen Shot 2012-07-14 at 5.22.14 PM.png"/>
          <p:cNvPicPr>
            <a:picLocks noChangeAspect="1"/>
          </p:cNvPicPr>
          <p:nvPr/>
        </p:nvPicPr>
        <p:blipFill rotWithShape="1">
          <a:blip r:embed="rId2">
            <a:extLst>
              <a:ext uri="{28A0092B-C50C-407E-A947-70E740481C1C}">
                <a14:useLocalDpi xmlns:a14="http://schemas.microsoft.com/office/drawing/2010/main" val="0"/>
              </a:ext>
            </a:extLst>
          </a:blip>
          <a:srcRect t="29657" r="75337" b="27238"/>
          <a:stretch/>
        </p:blipFill>
        <p:spPr>
          <a:xfrm>
            <a:off x="131371" y="876074"/>
            <a:ext cx="2255210" cy="2463460"/>
          </a:xfrm>
          <a:prstGeom prst="rect">
            <a:avLst/>
          </a:prstGeom>
          <a:ln>
            <a:solidFill>
              <a:srgbClr val="FF0000"/>
            </a:solidFill>
          </a:ln>
        </p:spPr>
      </p:pic>
      <p:pic>
        <p:nvPicPr>
          <p:cNvPr id="7" name="Picture 6" descr="Screen Shot 2012-07-14 at 5.23.21 PM.png"/>
          <p:cNvPicPr>
            <a:picLocks noChangeAspect="1"/>
          </p:cNvPicPr>
          <p:nvPr/>
        </p:nvPicPr>
        <p:blipFill rotWithShape="1">
          <a:blip r:embed="rId3">
            <a:extLst>
              <a:ext uri="{28A0092B-C50C-407E-A947-70E740481C1C}">
                <a14:useLocalDpi xmlns:a14="http://schemas.microsoft.com/office/drawing/2010/main" val="0"/>
              </a:ext>
            </a:extLst>
          </a:blip>
          <a:srcRect l="-4071" t="24329" r="55104" b="28160"/>
          <a:stretch/>
        </p:blipFill>
        <p:spPr>
          <a:xfrm>
            <a:off x="87581" y="3503589"/>
            <a:ext cx="4477577" cy="2715280"/>
          </a:xfrm>
          <a:prstGeom prst="rect">
            <a:avLst/>
          </a:prstGeom>
          <a:ln>
            <a:solidFill>
              <a:srgbClr val="FF0000"/>
            </a:solidFill>
          </a:ln>
        </p:spPr>
      </p:pic>
      <p:pic>
        <p:nvPicPr>
          <p:cNvPr id="4" name="Picture 3" descr="Screen Shot 2012-07-14 at 5.18.29 PM.png"/>
          <p:cNvPicPr>
            <a:picLocks noChangeAspect="1"/>
          </p:cNvPicPr>
          <p:nvPr/>
        </p:nvPicPr>
        <p:blipFill rotWithShape="1">
          <a:blip r:embed="rId4">
            <a:extLst>
              <a:ext uri="{28A0092B-C50C-407E-A947-70E740481C1C}">
                <a14:useLocalDpi xmlns:a14="http://schemas.microsoft.com/office/drawing/2010/main" val="0"/>
              </a:ext>
            </a:extLst>
          </a:blip>
          <a:srcRect r="25531" b="9230"/>
          <a:stretch/>
        </p:blipFill>
        <p:spPr>
          <a:xfrm>
            <a:off x="2244263" y="884532"/>
            <a:ext cx="6809420" cy="5187523"/>
          </a:xfrm>
          <a:prstGeom prst="rect">
            <a:avLst/>
          </a:prstGeom>
          <a:ln>
            <a:solidFill>
              <a:srgbClr val="FF0000"/>
            </a:solidFill>
          </a:ln>
        </p:spPr>
      </p:pic>
      <p:sp>
        <p:nvSpPr>
          <p:cNvPr id="8" name="Rounded Rectangular Callout 7"/>
          <p:cNvSpPr>
            <a:spLocks noChangeArrowheads="1"/>
          </p:cNvSpPr>
          <p:nvPr/>
        </p:nvSpPr>
        <p:spPr bwMode="auto">
          <a:xfrm>
            <a:off x="6987854" y="876074"/>
            <a:ext cx="1498600" cy="612775"/>
          </a:xfrm>
          <a:prstGeom prst="wedgeRoundRectCallout">
            <a:avLst>
              <a:gd name="adj1" fmla="val -93238"/>
              <a:gd name="adj2" fmla="val 157141"/>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Zoom </a:t>
            </a:r>
            <a:r>
              <a:rPr lang="en-US" sz="1400" dirty="0" smtClean="0">
                <a:solidFill>
                  <a:schemeClr val="lt1"/>
                </a:solidFill>
                <a:latin typeface="+mn-lt"/>
                <a:ea typeface="+mn-ea"/>
              </a:rPr>
              <a:t>up to </a:t>
            </a:r>
            <a:r>
              <a:rPr lang="en-US" sz="1400" dirty="0">
                <a:solidFill>
                  <a:schemeClr val="lt1"/>
                </a:solidFill>
                <a:latin typeface="+mn-lt"/>
                <a:ea typeface="+mn-ea"/>
              </a:rPr>
              <a:t>chemical structures</a:t>
            </a:r>
          </a:p>
        </p:txBody>
      </p:sp>
      <p:sp>
        <p:nvSpPr>
          <p:cNvPr id="11" name="Rounded Rectangular Callout 10"/>
          <p:cNvSpPr>
            <a:spLocks noChangeArrowheads="1"/>
          </p:cNvSpPr>
          <p:nvPr/>
        </p:nvSpPr>
        <p:spPr bwMode="auto">
          <a:xfrm flipH="1">
            <a:off x="2386581" y="1641046"/>
            <a:ext cx="1493180" cy="525539"/>
          </a:xfrm>
          <a:prstGeom prst="wedgeRoundRectCallout">
            <a:avLst>
              <a:gd name="adj1" fmla="val -71666"/>
              <a:gd name="adj2" fmla="val 99282"/>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Enzyme</a:t>
            </a:r>
          </a:p>
        </p:txBody>
      </p:sp>
      <p:sp>
        <p:nvSpPr>
          <p:cNvPr id="12" name="Rounded Rectangular Callout 11"/>
          <p:cNvSpPr>
            <a:spLocks noChangeArrowheads="1"/>
          </p:cNvSpPr>
          <p:nvPr/>
        </p:nvSpPr>
        <p:spPr bwMode="auto">
          <a:xfrm>
            <a:off x="2627428" y="4422775"/>
            <a:ext cx="1498600" cy="612775"/>
          </a:xfrm>
          <a:prstGeom prst="wedgeRoundRectCallout">
            <a:avLst>
              <a:gd name="adj1" fmla="val 59995"/>
              <a:gd name="adj2" fmla="val 51519"/>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Metabolites and small molecules</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721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4 at 5.37.51 PM.png"/>
          <p:cNvPicPr>
            <a:picLocks noChangeAspect="1"/>
          </p:cNvPicPr>
          <p:nvPr/>
        </p:nvPicPr>
        <p:blipFill rotWithShape="1">
          <a:blip r:embed="rId2">
            <a:extLst>
              <a:ext uri="{28A0092B-C50C-407E-A947-70E740481C1C}">
                <a14:useLocalDpi xmlns:a14="http://schemas.microsoft.com/office/drawing/2010/main" val="0"/>
              </a:ext>
            </a:extLst>
          </a:blip>
          <a:srcRect t="14139" r="53786" b="9038"/>
          <a:stretch/>
        </p:blipFill>
        <p:spPr>
          <a:xfrm>
            <a:off x="1672692" y="1081777"/>
            <a:ext cx="5559601" cy="5776222"/>
          </a:xfrm>
          <a:prstGeom prst="rect">
            <a:avLst/>
          </a:prstGeom>
        </p:spPr>
      </p:pic>
      <p:sp>
        <p:nvSpPr>
          <p:cNvPr id="5" name="Rectangle 4"/>
          <p:cNvSpPr/>
          <p:nvPr/>
        </p:nvSpPr>
        <p:spPr>
          <a:xfrm>
            <a:off x="0" y="19"/>
            <a:ext cx="9144000" cy="1077218"/>
          </a:xfrm>
          <a:prstGeom prst="rect">
            <a:avLst/>
          </a:prstGeom>
          <a:solidFill>
            <a:srgbClr val="800000"/>
          </a:solidFill>
        </p:spPr>
        <p:txBody>
          <a:bodyPr wrap="square">
            <a:spAutoFit/>
          </a:bodyPr>
          <a:lstStyle/>
          <a:p>
            <a:pPr algn="ctr"/>
            <a:r>
              <a:rPr lang="en-US" sz="3200" b="1" i="1" dirty="0" err="1">
                <a:solidFill>
                  <a:srgbClr val="FFFF00"/>
                </a:solidFill>
              </a:rPr>
              <a:t>Vitis</a:t>
            </a:r>
            <a:r>
              <a:rPr lang="en-US" sz="3200" b="1" i="1" dirty="0">
                <a:solidFill>
                  <a:srgbClr val="FFFF00"/>
                </a:solidFill>
              </a:rPr>
              <a:t> </a:t>
            </a:r>
            <a:r>
              <a:rPr lang="en-US" sz="3200" b="1" i="1" dirty="0" err="1">
                <a:solidFill>
                  <a:srgbClr val="FFFF00"/>
                </a:solidFill>
              </a:rPr>
              <a:t>vinifera</a:t>
            </a:r>
            <a:r>
              <a:rPr lang="en-US" sz="3200" b="1" i="1" dirty="0">
                <a:solidFill>
                  <a:srgbClr val="FFFF00"/>
                </a:solidFill>
              </a:rPr>
              <a:t> </a:t>
            </a:r>
            <a:r>
              <a:rPr lang="en-US" sz="3200" b="1" dirty="0">
                <a:solidFill>
                  <a:srgbClr val="FFFF00"/>
                </a:solidFill>
              </a:rPr>
              <a:t>Pathway: </a:t>
            </a:r>
            <a:r>
              <a:rPr lang="en-US" sz="3200" b="1" dirty="0" smtClean="0">
                <a:solidFill>
                  <a:srgbClr val="FFFF00"/>
                </a:solidFill>
              </a:rPr>
              <a:t>Gibberellin </a:t>
            </a:r>
            <a:r>
              <a:rPr lang="en-US" sz="3200" b="1" dirty="0">
                <a:solidFill>
                  <a:srgbClr val="FFFF00"/>
                </a:solidFill>
              </a:rPr>
              <a:t>B</a:t>
            </a:r>
            <a:r>
              <a:rPr lang="en-US" sz="3200" b="1" dirty="0" smtClean="0">
                <a:solidFill>
                  <a:srgbClr val="FFFF00"/>
                </a:solidFill>
              </a:rPr>
              <a:t>iosynthesis </a:t>
            </a:r>
            <a:r>
              <a:rPr lang="en-US" sz="3200" b="1" dirty="0">
                <a:solidFill>
                  <a:srgbClr val="FFFF00"/>
                </a:solidFill>
              </a:rPr>
              <a:t>I (non C-3, non C-13 hydroxylation)</a:t>
            </a:r>
          </a:p>
        </p:txBody>
      </p:sp>
      <p:sp>
        <p:nvSpPr>
          <p:cNvPr id="6" name="Rounded Rectangular Callout 5"/>
          <p:cNvSpPr>
            <a:spLocks noChangeArrowheads="1"/>
          </p:cNvSpPr>
          <p:nvPr/>
        </p:nvSpPr>
        <p:spPr bwMode="auto">
          <a:xfrm flipH="1">
            <a:off x="6197746" y="1243944"/>
            <a:ext cx="2727962" cy="1084690"/>
          </a:xfrm>
          <a:prstGeom prst="wedgeRoundRectCallout">
            <a:avLst>
              <a:gd name="adj1" fmla="val 92542"/>
              <a:gd name="adj2" fmla="val 40200"/>
              <a:gd name="adj3" fmla="val 16667"/>
            </a:avLst>
          </a:prstGeom>
          <a:solidFill>
            <a:srgbClr val="800000"/>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2400" dirty="0" smtClean="0">
                <a:solidFill>
                  <a:schemeClr val="lt1"/>
                </a:solidFill>
              </a:rPr>
              <a:t>Manual </a:t>
            </a:r>
            <a:r>
              <a:rPr lang="en-US" sz="2400" dirty="0" err="1" smtClean="0">
                <a:solidFill>
                  <a:schemeClr val="lt1"/>
                </a:solidFill>
              </a:rPr>
              <a:t>curation</a:t>
            </a:r>
            <a:endParaRPr lang="en-US" sz="2400" dirty="0" smtClean="0">
              <a:solidFill>
                <a:schemeClr val="lt1"/>
              </a:solidFill>
            </a:endParaRPr>
          </a:p>
          <a:p>
            <a:pPr algn="ctr" fontAlgn="auto">
              <a:spcBef>
                <a:spcPts val="0"/>
              </a:spcBef>
              <a:spcAft>
                <a:spcPts val="0"/>
              </a:spcAft>
              <a:defRPr/>
            </a:pPr>
            <a:r>
              <a:rPr lang="en-US" sz="2400" dirty="0" smtClean="0">
                <a:solidFill>
                  <a:schemeClr val="lt1"/>
                </a:solidFill>
              </a:rPr>
              <a:t>-identification of genes/ Evidence</a:t>
            </a:r>
            <a:endParaRPr lang="en-US" sz="2400" dirty="0">
              <a:solidFill>
                <a:schemeClr val="lt1"/>
              </a:solidFill>
            </a:endParaRPr>
          </a:p>
        </p:txBody>
      </p:sp>
      <p:sp>
        <p:nvSpPr>
          <p:cNvPr id="7" name="Rounded Rectangular Callout 6"/>
          <p:cNvSpPr>
            <a:spLocks noChangeArrowheads="1"/>
          </p:cNvSpPr>
          <p:nvPr/>
        </p:nvSpPr>
        <p:spPr bwMode="auto">
          <a:xfrm flipH="1">
            <a:off x="322732" y="2328634"/>
            <a:ext cx="2958260" cy="1093752"/>
          </a:xfrm>
          <a:prstGeom prst="wedgeRoundRectCallout">
            <a:avLst>
              <a:gd name="adj1" fmla="val -28133"/>
              <a:gd name="adj2" fmla="val 141810"/>
              <a:gd name="adj3" fmla="val 16667"/>
            </a:avLst>
          </a:prstGeom>
          <a:solidFill>
            <a:srgbClr val="800000"/>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2400" dirty="0" smtClean="0">
                <a:solidFill>
                  <a:schemeClr val="lt1"/>
                </a:solidFill>
              </a:rPr>
              <a:t>Manual </a:t>
            </a:r>
            <a:r>
              <a:rPr lang="en-US" sz="2400" dirty="0" err="1" smtClean="0">
                <a:solidFill>
                  <a:schemeClr val="lt1"/>
                </a:solidFill>
              </a:rPr>
              <a:t>Curation</a:t>
            </a:r>
            <a:endParaRPr lang="en-US" sz="2400" dirty="0" smtClean="0">
              <a:solidFill>
                <a:schemeClr val="lt1"/>
              </a:solidFill>
            </a:endParaRPr>
          </a:p>
          <a:p>
            <a:pPr algn="ctr" fontAlgn="auto">
              <a:spcBef>
                <a:spcPts val="0"/>
              </a:spcBef>
              <a:spcAft>
                <a:spcPts val="0"/>
              </a:spcAft>
              <a:defRPr/>
            </a:pPr>
            <a:r>
              <a:rPr lang="en-US" sz="2400" dirty="0" smtClean="0">
                <a:solidFill>
                  <a:schemeClr val="lt1"/>
                </a:solidFill>
              </a:rPr>
              <a:t>Evidence/support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77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80" y="3150422"/>
            <a:ext cx="8229600" cy="1143000"/>
          </a:xfrm>
        </p:spPr>
        <p:txBody>
          <a:bodyPr/>
          <a:lstStyle/>
          <a:p>
            <a:r>
              <a:rPr lang="en-US" dirty="0" smtClean="0"/>
              <a:t>PART 1. Cellular Overview</a:t>
            </a:r>
            <a:endParaRPr lang="en-US" dirty="0"/>
          </a:p>
        </p:txBody>
      </p:sp>
      <p:sp>
        <p:nvSpPr>
          <p:cNvPr id="4" name="Title 1"/>
          <p:cNvSpPr txBox="1">
            <a:spLocks/>
          </p:cNvSpPr>
          <p:nvPr/>
        </p:nvSpPr>
        <p:spPr>
          <a:xfrm>
            <a:off x="0" y="931234"/>
            <a:ext cx="9144000" cy="1143000"/>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Pathway Tools </a:t>
            </a:r>
            <a:r>
              <a:rPr lang="en-US" b="1" dirty="0" err="1">
                <a:solidFill>
                  <a:srgbClr val="FFFF00"/>
                </a:solidFill>
              </a:rPr>
              <a:t>Omics</a:t>
            </a:r>
            <a:r>
              <a:rPr lang="en-US" b="1" dirty="0">
                <a:solidFill>
                  <a:srgbClr val="FFFF00"/>
                </a:solidFill>
              </a:rPr>
              <a:t> </a:t>
            </a:r>
            <a:r>
              <a:rPr lang="en-US" b="1" dirty="0" smtClean="0">
                <a:solidFill>
                  <a:srgbClr val="FFFF00"/>
                </a:solidFill>
              </a:rPr>
              <a:t>Viewer</a:t>
            </a:r>
            <a:endParaRPr lang="en-US" b="1" dirty="0">
              <a:solidFill>
                <a:srgbClr val="FFFF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7605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3 at 6.05.51 PM.png"/>
          <p:cNvPicPr>
            <a:picLocks noChangeAspect="1"/>
          </p:cNvPicPr>
          <p:nvPr/>
        </p:nvPicPr>
        <p:blipFill rotWithShape="1">
          <a:blip r:embed="rId3">
            <a:extLst>
              <a:ext uri="{28A0092B-C50C-407E-A947-70E740481C1C}">
                <a14:useLocalDpi xmlns:a14="http://schemas.microsoft.com/office/drawing/2010/main" val="0"/>
              </a:ext>
            </a:extLst>
          </a:blip>
          <a:srcRect b="6901"/>
          <a:stretch/>
        </p:blipFill>
        <p:spPr>
          <a:xfrm>
            <a:off x="0" y="831707"/>
            <a:ext cx="9144000" cy="5320647"/>
          </a:xfrm>
          <a:prstGeom prst="rect">
            <a:avLst/>
          </a:prstGeom>
        </p:spPr>
      </p:pic>
      <p:sp>
        <p:nvSpPr>
          <p:cNvPr id="5" name="Rectangle 4"/>
          <p:cNvSpPr/>
          <p:nvPr/>
        </p:nvSpPr>
        <p:spPr>
          <a:xfrm>
            <a:off x="1" y="2240"/>
            <a:ext cx="9144000" cy="646331"/>
          </a:xfrm>
          <a:prstGeom prst="rect">
            <a:avLst/>
          </a:prstGeom>
          <a:solidFill>
            <a:srgbClr val="800000"/>
          </a:solidFill>
        </p:spPr>
        <p:txBody>
          <a:bodyPr wrap="square">
            <a:spAutoFit/>
          </a:bodyPr>
          <a:lstStyle/>
          <a:p>
            <a:pPr algn="ctr"/>
            <a:r>
              <a:rPr lang="en-US" sz="3600" dirty="0" smtClean="0">
                <a:solidFill>
                  <a:srgbClr val="FFFF00"/>
                </a:solidFill>
              </a:rPr>
              <a:t>Overview of the </a:t>
            </a:r>
            <a:r>
              <a:rPr lang="en-US" sz="3600" i="1" dirty="0" err="1" smtClean="0">
                <a:solidFill>
                  <a:srgbClr val="FFFF00"/>
                </a:solidFill>
              </a:rPr>
              <a:t>Vitis</a:t>
            </a:r>
            <a:r>
              <a:rPr lang="en-US" sz="3600" i="1" dirty="0" smtClean="0">
                <a:solidFill>
                  <a:srgbClr val="FFFF00"/>
                </a:solidFill>
              </a:rPr>
              <a:t> </a:t>
            </a:r>
            <a:r>
              <a:rPr lang="en-US" sz="3600" i="1" dirty="0" err="1" smtClean="0">
                <a:solidFill>
                  <a:srgbClr val="FFFF00"/>
                </a:solidFill>
              </a:rPr>
              <a:t>vinifera</a:t>
            </a:r>
            <a:r>
              <a:rPr lang="en-US" sz="3600" i="1" dirty="0" smtClean="0">
                <a:solidFill>
                  <a:srgbClr val="FFFF00"/>
                </a:solidFill>
              </a:rPr>
              <a:t> </a:t>
            </a:r>
            <a:r>
              <a:rPr lang="en-US" sz="3600" dirty="0" smtClean="0">
                <a:solidFill>
                  <a:srgbClr val="FFFF00"/>
                </a:solidFill>
              </a:rPr>
              <a:t>Metabolic Map</a:t>
            </a:r>
            <a:endParaRPr lang="en-US" sz="3600" dirty="0">
              <a:solidFill>
                <a:srgbClr val="FFFF00"/>
              </a:solidFill>
            </a:endParaRPr>
          </a:p>
        </p:txBody>
      </p:sp>
      <p:sp>
        <p:nvSpPr>
          <p:cNvPr id="9" name="Right Brace 8"/>
          <p:cNvSpPr/>
          <p:nvPr/>
        </p:nvSpPr>
        <p:spPr>
          <a:xfrm rot="5400000">
            <a:off x="2095814" y="3748941"/>
            <a:ext cx="800421" cy="4815648"/>
          </a:xfrm>
          <a:prstGeom prst="rightBrac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1573442" y="6406489"/>
            <a:ext cx="1779904" cy="461665"/>
          </a:xfrm>
          <a:prstGeom prst="rect">
            <a:avLst/>
          </a:prstGeom>
        </p:spPr>
        <p:txBody>
          <a:bodyPr wrap="none">
            <a:spAutoFit/>
          </a:bodyPr>
          <a:lstStyle/>
          <a:p>
            <a:r>
              <a:rPr lang="en-US" sz="2400" b="1" dirty="0" smtClean="0"/>
              <a:t>Biosynthesis</a:t>
            </a:r>
            <a:endParaRPr lang="en-US" sz="2400" b="1" dirty="0"/>
          </a:p>
        </p:txBody>
      </p:sp>
      <p:sp>
        <p:nvSpPr>
          <p:cNvPr id="12" name="Right Brace 11"/>
          <p:cNvSpPr/>
          <p:nvPr/>
        </p:nvSpPr>
        <p:spPr>
          <a:xfrm rot="5400000">
            <a:off x="5305960" y="5520905"/>
            <a:ext cx="617391" cy="1224341"/>
          </a:xfrm>
          <a:prstGeom prst="rightBrace">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p:nvPr/>
        </p:nvSpPr>
        <p:spPr>
          <a:xfrm>
            <a:off x="3986581" y="6096013"/>
            <a:ext cx="3457389" cy="830997"/>
          </a:xfrm>
          <a:prstGeom prst="rect">
            <a:avLst/>
          </a:prstGeom>
        </p:spPr>
        <p:txBody>
          <a:bodyPr wrap="square">
            <a:spAutoFit/>
          </a:bodyPr>
          <a:lstStyle/>
          <a:p>
            <a:pPr algn="ctr"/>
            <a:r>
              <a:rPr lang="en-US" sz="2400" b="1" dirty="0" smtClean="0"/>
              <a:t>Generation of Precursor Metabolites and Energy</a:t>
            </a:r>
            <a:endParaRPr lang="en-US" sz="2400" b="1" dirty="0"/>
          </a:p>
        </p:txBody>
      </p:sp>
      <p:sp>
        <p:nvSpPr>
          <p:cNvPr id="14" name="Right Brace 13"/>
          <p:cNvSpPr/>
          <p:nvPr/>
        </p:nvSpPr>
        <p:spPr>
          <a:xfrm rot="5400000">
            <a:off x="7546335" y="4953397"/>
            <a:ext cx="617391" cy="2577936"/>
          </a:xfrm>
          <a:prstGeom prst="rightBrace">
            <a:avLst/>
          </a:prstGeom>
          <a:ln w="38100"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7095145" y="5783022"/>
            <a:ext cx="1768783" cy="461665"/>
          </a:xfrm>
          <a:prstGeom prst="rect">
            <a:avLst/>
          </a:prstGeom>
        </p:spPr>
        <p:txBody>
          <a:bodyPr wrap="none">
            <a:spAutoFit/>
          </a:bodyPr>
          <a:lstStyle/>
          <a:p>
            <a:r>
              <a:rPr lang="en-US" sz="2400" b="1" dirty="0" smtClean="0"/>
              <a:t>Degradation </a:t>
            </a:r>
            <a:endParaRPr lang="en-US" sz="2400" b="1" dirty="0"/>
          </a:p>
        </p:txBody>
      </p:sp>
    </p:spTree>
    <p:extLst>
      <p:ext uri="{BB962C8B-B14F-4D97-AF65-F5344CB8AC3E}">
        <p14:creationId xmlns:p14="http://schemas.microsoft.com/office/powerpoint/2010/main" val="41703587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3 at 6.27.29 PM.png"/>
          <p:cNvPicPr>
            <a:picLocks noChangeAspect="1"/>
          </p:cNvPicPr>
          <p:nvPr/>
        </p:nvPicPr>
        <p:blipFill rotWithShape="1">
          <a:blip r:embed="rId3">
            <a:extLst>
              <a:ext uri="{28A0092B-C50C-407E-A947-70E740481C1C}">
                <a14:useLocalDpi xmlns:a14="http://schemas.microsoft.com/office/drawing/2010/main" val="0"/>
              </a:ext>
            </a:extLst>
          </a:blip>
          <a:srcRect b="6283"/>
          <a:stretch/>
        </p:blipFill>
        <p:spPr>
          <a:xfrm>
            <a:off x="0" y="448007"/>
            <a:ext cx="9144000" cy="5355934"/>
          </a:xfrm>
          <a:prstGeom prst="rect">
            <a:avLst/>
          </a:prstGeom>
        </p:spPr>
      </p:pic>
      <p:sp>
        <p:nvSpPr>
          <p:cNvPr id="5" name="Right Brace 4"/>
          <p:cNvSpPr/>
          <p:nvPr/>
        </p:nvSpPr>
        <p:spPr>
          <a:xfrm rot="5400000">
            <a:off x="1440943" y="4215576"/>
            <a:ext cx="617391" cy="3499280"/>
          </a:xfrm>
          <a:prstGeom prst="rightBrace">
            <a:avLst/>
          </a:prstGeom>
          <a:ln w="38100"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797750" y="6202083"/>
            <a:ext cx="1768783" cy="461665"/>
          </a:xfrm>
          <a:prstGeom prst="rect">
            <a:avLst/>
          </a:prstGeom>
        </p:spPr>
        <p:txBody>
          <a:bodyPr wrap="none">
            <a:spAutoFit/>
          </a:bodyPr>
          <a:lstStyle/>
          <a:p>
            <a:r>
              <a:rPr lang="en-US" sz="2400" b="1" dirty="0" smtClean="0"/>
              <a:t>Degradation</a:t>
            </a:r>
            <a:endParaRPr lang="en-US" sz="2400" b="1" dirty="0"/>
          </a:p>
        </p:txBody>
      </p:sp>
      <p:sp>
        <p:nvSpPr>
          <p:cNvPr id="7" name="Right Brace 6"/>
          <p:cNvSpPr/>
          <p:nvPr/>
        </p:nvSpPr>
        <p:spPr>
          <a:xfrm rot="5400000">
            <a:off x="5756968" y="3493241"/>
            <a:ext cx="512858" cy="4801515"/>
          </a:xfrm>
          <a:prstGeom prst="rightBrac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3594999" y="5990391"/>
            <a:ext cx="5460801" cy="830997"/>
          </a:xfrm>
          <a:prstGeom prst="rect">
            <a:avLst/>
          </a:prstGeom>
        </p:spPr>
        <p:txBody>
          <a:bodyPr wrap="square">
            <a:spAutoFit/>
          </a:bodyPr>
          <a:lstStyle/>
          <a:p>
            <a:pPr algn="ctr"/>
            <a:r>
              <a:rPr lang="en-US" sz="2400" b="1" dirty="0" smtClean="0"/>
              <a:t>reactions and compounds not associated with pathways</a:t>
            </a:r>
            <a:endParaRPr lang="en-US" sz="2400" b="1" dirty="0"/>
          </a:p>
        </p:txBody>
      </p:sp>
      <p:sp>
        <p:nvSpPr>
          <p:cNvPr id="9" name="Right Brace 8"/>
          <p:cNvSpPr/>
          <p:nvPr/>
        </p:nvSpPr>
        <p:spPr>
          <a:xfrm rot="5400000">
            <a:off x="8426257" y="2263614"/>
            <a:ext cx="493955" cy="694562"/>
          </a:xfrm>
          <a:prstGeom prst="rightBrace">
            <a:avLst>
              <a:gd name="adj1" fmla="val 8333"/>
              <a:gd name="adj2" fmla="val 54537"/>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8384667" y="2840226"/>
            <a:ext cx="652530" cy="369332"/>
          </a:xfrm>
          <a:prstGeom prst="rect">
            <a:avLst/>
          </a:prstGeom>
          <a:noFill/>
        </p:spPr>
        <p:txBody>
          <a:bodyPr wrap="none" rtlCol="0">
            <a:spAutoFit/>
          </a:bodyPr>
          <a:lstStyle/>
          <a:p>
            <a:r>
              <a:rPr lang="en-US" b="1" dirty="0" smtClean="0"/>
              <a:t>KEYS</a:t>
            </a:r>
            <a:endParaRPr lang="en-US" b="1" dirty="0"/>
          </a:p>
        </p:txBody>
      </p:sp>
      <p:sp>
        <p:nvSpPr>
          <p:cNvPr id="11" name="Rectangle 10"/>
          <p:cNvSpPr/>
          <p:nvPr/>
        </p:nvSpPr>
        <p:spPr>
          <a:xfrm>
            <a:off x="0" y="-8563"/>
            <a:ext cx="9144000" cy="1569660"/>
          </a:xfrm>
          <a:prstGeom prst="rect">
            <a:avLst/>
          </a:prstGeom>
          <a:solidFill>
            <a:schemeClr val="bg1"/>
          </a:solidFill>
        </p:spPr>
        <p:txBody>
          <a:bodyPr wrap="square">
            <a:spAutoFit/>
          </a:bodyPr>
          <a:lstStyle/>
          <a:p>
            <a:pPr indent="2857500"/>
            <a:r>
              <a:rPr lang="en-US" sz="2400" b="1" dirty="0" smtClean="0">
                <a:solidFill>
                  <a:schemeClr val="accent2">
                    <a:lumMod val="75000"/>
                  </a:schemeClr>
                </a:solidFill>
              </a:rPr>
              <a:t>Super-pathways (54) :</a:t>
            </a:r>
            <a:r>
              <a:rPr lang="en-US" sz="2400" b="1" dirty="0">
                <a:solidFill>
                  <a:schemeClr val="accent2">
                    <a:lumMod val="75000"/>
                  </a:schemeClr>
                </a:solidFill>
              </a:rPr>
              <a:t> </a:t>
            </a:r>
            <a:r>
              <a:rPr lang="en-US" sz="2400" b="1" dirty="0" smtClean="0">
                <a:solidFill>
                  <a:schemeClr val="accent2">
                    <a:lumMod val="75000"/>
                  </a:schemeClr>
                </a:solidFill>
              </a:rPr>
              <a:t> </a:t>
            </a:r>
            <a:r>
              <a:rPr lang="en-US" sz="2400" b="1" dirty="0" smtClean="0"/>
              <a:t>Biosynthesis (376), </a:t>
            </a:r>
          </a:p>
          <a:p>
            <a:pPr marL="2805113"/>
            <a:r>
              <a:rPr lang="en-US" sz="2400" b="1" dirty="0" smtClean="0"/>
              <a:t> Degradation/Utilization/Assimilation (154 ),    Detoxification (8 ), </a:t>
            </a:r>
          </a:p>
          <a:p>
            <a:pPr indent="2628900"/>
            <a:r>
              <a:rPr lang="en-US" sz="2400" b="1" dirty="0" smtClean="0"/>
              <a:t>   Energy related(37),  Transport (7)</a:t>
            </a:r>
            <a:endParaRPr lang="en-US" sz="2400" b="1" dirty="0"/>
          </a:p>
        </p:txBody>
      </p:sp>
      <p:sp>
        <p:nvSpPr>
          <p:cNvPr id="13" name="TextBox 12"/>
          <p:cNvSpPr txBox="1"/>
          <p:nvPr/>
        </p:nvSpPr>
        <p:spPr>
          <a:xfrm>
            <a:off x="405714" y="483289"/>
            <a:ext cx="1802447" cy="707886"/>
          </a:xfrm>
          <a:prstGeom prst="rect">
            <a:avLst/>
          </a:prstGeom>
          <a:solidFill>
            <a:srgbClr val="800000"/>
          </a:solidFill>
        </p:spPr>
        <p:txBody>
          <a:bodyPr wrap="none" rtlCol="0">
            <a:spAutoFit/>
          </a:bodyPr>
          <a:lstStyle/>
          <a:p>
            <a:r>
              <a:rPr lang="en-US" sz="4000" dirty="0" err="1" smtClean="0">
                <a:solidFill>
                  <a:srgbClr val="FFFF00"/>
                </a:solidFill>
              </a:rPr>
              <a:t>VitisCyc</a:t>
            </a:r>
            <a:endParaRPr lang="en-US" sz="4000" dirty="0">
              <a:solidFill>
                <a:srgbClr val="FFFF00"/>
              </a:solidFill>
            </a:endParaRPr>
          </a:p>
        </p:txBody>
      </p:sp>
    </p:spTree>
    <p:extLst>
      <p:ext uri="{BB962C8B-B14F-4D97-AF65-F5344CB8AC3E}">
        <p14:creationId xmlns:p14="http://schemas.microsoft.com/office/powerpoint/2010/main" val="1597692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ctrTitle"/>
          </p:nvPr>
        </p:nvSpPr>
        <p:spPr>
          <a:xfrm>
            <a:off x="685800" y="699345"/>
            <a:ext cx="7772400" cy="1470025"/>
          </a:xfrm>
        </p:spPr>
        <p:txBody>
          <a:bodyPr/>
          <a:lstStyle/>
          <a:p>
            <a:pPr eaLnBrk="1" hangingPunct="1"/>
            <a:r>
              <a:rPr lang="en-US" dirty="0">
                <a:latin typeface="Calibri" charset="0"/>
              </a:rPr>
              <a:t>Beyond Pathway Views and Comparison !</a:t>
            </a:r>
          </a:p>
        </p:txBody>
      </p:sp>
      <p:sp>
        <p:nvSpPr>
          <p:cNvPr id="5" name="Subtitle 4"/>
          <p:cNvSpPr>
            <a:spLocks noGrp="1"/>
          </p:cNvSpPr>
          <p:nvPr>
            <p:ph type="subTitle" idx="1"/>
          </p:nvPr>
        </p:nvSpPr>
        <p:spPr>
          <a:xfrm>
            <a:off x="1707759" y="3325982"/>
            <a:ext cx="6400800" cy="1752600"/>
          </a:xfrm>
          <a:solidFill>
            <a:srgbClr val="800000"/>
          </a:solidFill>
        </p:spPr>
        <p:txBody>
          <a:bodyPr rtlCol="0">
            <a:normAutofit/>
          </a:bodyPr>
          <a:lstStyle/>
          <a:p>
            <a:pPr eaLnBrk="1" fontAlgn="auto" hangingPunct="1">
              <a:spcAft>
                <a:spcPts val="0"/>
              </a:spcAft>
              <a:buFont typeface="Arial"/>
              <a:buNone/>
              <a:defRPr/>
            </a:pPr>
            <a:endParaRPr lang="en-US" dirty="0" smtClean="0">
              <a:solidFill>
                <a:srgbClr val="FFFF00"/>
              </a:solidFill>
              <a:ea typeface="+mn-ea"/>
            </a:endParaRPr>
          </a:p>
          <a:p>
            <a:pPr eaLnBrk="1" fontAlgn="auto" hangingPunct="1">
              <a:spcAft>
                <a:spcPts val="0"/>
              </a:spcAft>
              <a:buFont typeface="Arial"/>
              <a:buNone/>
              <a:defRPr/>
            </a:pPr>
            <a:r>
              <a:rPr lang="en-US" dirty="0" smtClean="0">
                <a:solidFill>
                  <a:srgbClr val="FFFF00"/>
                </a:solidFill>
                <a:ea typeface="+mn-ea"/>
              </a:rPr>
              <a:t>Can I analyze my data live  using the Pathway views?</a:t>
            </a:r>
            <a:endParaRPr lang="en-US" dirty="0">
              <a:solidFill>
                <a:srgbClr val="FFFF00"/>
              </a:solidFill>
              <a:ea typeface="+mn-ea"/>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4992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1664"/>
            <a:ext cx="8229600" cy="1143000"/>
          </a:xfrm>
        </p:spPr>
        <p:txBody>
          <a:bodyPr/>
          <a:lstStyle/>
          <a:p>
            <a:r>
              <a:rPr lang="en-US" dirty="0" smtClean="0"/>
              <a:t>Examples</a:t>
            </a:r>
            <a:endParaRPr lang="en-US" dirty="0"/>
          </a:p>
        </p:txBody>
      </p:sp>
    </p:spTree>
    <p:extLst>
      <p:ext uri="{BB962C8B-B14F-4D97-AF65-F5344CB8AC3E}">
        <p14:creationId xmlns:p14="http://schemas.microsoft.com/office/powerpoint/2010/main" val="30321476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5" name="Rectangle 35"/>
          <p:cNvSpPr>
            <a:spLocks/>
          </p:cNvSpPr>
          <p:nvPr/>
        </p:nvSpPr>
        <p:spPr bwMode="auto">
          <a:xfrm>
            <a:off x="398756" y="3988184"/>
            <a:ext cx="2869025" cy="369332"/>
          </a:xfrm>
          <a:prstGeom prst="rect">
            <a:avLst/>
          </a:prstGeom>
          <a:noFill/>
          <a:ln w="12700" cap="flat">
            <a:noFill/>
            <a:miter lim="800000"/>
            <a:headEnd type="none" w="med" len="med"/>
            <a:tailEnd type="none" w="med" len="med"/>
          </a:ln>
        </p:spPr>
        <p:txBody>
          <a:bodyPr wrap="none" lIns="0" tIns="0" rIns="0" bIns="0" anchor="ctr">
            <a:spAutoFit/>
          </a:bodyPr>
          <a:lstStyle/>
          <a:p>
            <a:r>
              <a:rPr lang="en-US" sz="2400" b="1" u="sng" dirty="0">
                <a:solidFill>
                  <a:schemeClr val="tx1"/>
                </a:solidFill>
                <a:ea typeface="Gill Sans" charset="0"/>
                <a:cs typeface="Gill Sans" charset="0"/>
              </a:rPr>
              <a:t>Current Model System</a:t>
            </a:r>
          </a:p>
        </p:txBody>
      </p:sp>
      <p:grpSp>
        <p:nvGrpSpPr>
          <p:cNvPr id="3" name="Group 2"/>
          <p:cNvGrpSpPr/>
          <p:nvPr/>
        </p:nvGrpSpPr>
        <p:grpSpPr>
          <a:xfrm>
            <a:off x="2238635" y="880337"/>
            <a:ext cx="5512965" cy="3122358"/>
            <a:chOff x="2138855" y="2268170"/>
            <a:chExt cx="5512965" cy="3122358"/>
          </a:xfrm>
        </p:grpSpPr>
        <p:sp>
          <p:nvSpPr>
            <p:cNvPr id="15363" name="Line 3"/>
            <p:cNvSpPr>
              <a:spLocks noChangeShapeType="1"/>
            </p:cNvSpPr>
            <p:nvPr/>
          </p:nvSpPr>
          <p:spPr bwMode="auto">
            <a:xfrm>
              <a:off x="6867124" y="4148185"/>
              <a:ext cx="24557" cy="915293"/>
            </a:xfrm>
            <a:prstGeom prst="line">
              <a:avLst/>
            </a:prstGeom>
            <a:noFill/>
            <a:ln w="38100" cap="flat">
              <a:solidFill>
                <a:schemeClr val="tx1"/>
              </a:solidFill>
              <a:prstDash val="solid"/>
              <a:miter lim="800000"/>
              <a:headEnd type="none" w="med" len="med"/>
              <a:tailEnd type="triangle" w="med" len="med"/>
            </a:ln>
          </p:spPr>
          <p:txBody>
            <a:bodyPr lIns="0" tIns="0" rIns="0" bIns="0"/>
            <a:lstStyle/>
            <a:p>
              <a:endParaRPr lang="en-US"/>
            </a:p>
          </p:txBody>
        </p:sp>
        <p:sp>
          <p:nvSpPr>
            <p:cNvPr id="15364" name="Line 4"/>
            <p:cNvSpPr>
              <a:spLocks noChangeShapeType="1"/>
            </p:cNvSpPr>
            <p:nvPr/>
          </p:nvSpPr>
          <p:spPr bwMode="auto">
            <a:xfrm>
              <a:off x="4747439" y="4148185"/>
              <a:ext cx="12279" cy="938734"/>
            </a:xfrm>
            <a:prstGeom prst="line">
              <a:avLst/>
            </a:prstGeom>
            <a:noFill/>
            <a:ln w="38100" cap="flat">
              <a:solidFill>
                <a:schemeClr val="tx1"/>
              </a:solidFill>
              <a:prstDash val="solid"/>
              <a:miter lim="800000"/>
              <a:headEnd type="none" w="med" len="med"/>
              <a:tailEnd type="triangle" w="med" len="med"/>
            </a:ln>
          </p:spPr>
          <p:txBody>
            <a:bodyPr lIns="0" tIns="0" rIns="0" bIns="0"/>
            <a:lstStyle/>
            <a:p>
              <a:endParaRPr lang="en-US"/>
            </a:p>
          </p:txBody>
        </p:sp>
        <p:grpSp>
          <p:nvGrpSpPr>
            <p:cNvPr id="2" name="Group 5"/>
            <p:cNvGrpSpPr>
              <a:grpSpLocks/>
            </p:cNvGrpSpPr>
            <p:nvPr/>
          </p:nvGrpSpPr>
          <p:grpSpPr bwMode="auto">
            <a:xfrm>
              <a:off x="2138855" y="4147069"/>
              <a:ext cx="4739432" cy="663029"/>
              <a:chOff x="0" y="0"/>
              <a:chExt cx="4246" cy="593"/>
            </a:xfrm>
          </p:grpSpPr>
          <p:sp>
            <p:nvSpPr>
              <p:cNvPr id="15366" name="Rectangle 6"/>
              <p:cNvSpPr>
                <a:spLocks/>
              </p:cNvSpPr>
              <p:nvPr/>
            </p:nvSpPr>
            <p:spPr bwMode="auto">
              <a:xfrm>
                <a:off x="0" y="0"/>
                <a:ext cx="1100" cy="593"/>
              </a:xfrm>
              <a:prstGeom prst="rect">
                <a:avLst/>
              </a:prstGeom>
              <a:gradFill rotWithShape="0">
                <a:gsLst>
                  <a:gs pos="0">
                    <a:srgbClr val="00FF00"/>
                  </a:gs>
                  <a:gs pos="100000">
                    <a:srgbClr val="00FF80"/>
                  </a:gs>
                </a:gsLst>
                <a:lin ang="9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367" name="Rectangle 7"/>
              <p:cNvSpPr>
                <a:spLocks/>
              </p:cNvSpPr>
              <p:nvPr/>
            </p:nvSpPr>
            <p:spPr bwMode="auto">
              <a:xfrm>
                <a:off x="1100" y="0"/>
                <a:ext cx="852" cy="593"/>
              </a:xfrm>
              <a:prstGeom prst="rect">
                <a:avLst/>
              </a:prstGeom>
              <a:gradFill rotWithShape="0">
                <a:gsLst>
                  <a:gs pos="0">
                    <a:srgbClr val="00FF80"/>
                  </a:gs>
                  <a:gs pos="100000">
                    <a:srgbClr val="66FF66"/>
                  </a:gs>
                </a:gsLst>
                <a:lin ang="7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368" name="Rectangle 8"/>
              <p:cNvSpPr>
                <a:spLocks/>
              </p:cNvSpPr>
              <p:nvPr/>
            </p:nvSpPr>
            <p:spPr bwMode="auto">
              <a:xfrm>
                <a:off x="2800" y="0"/>
                <a:ext cx="1446" cy="593"/>
              </a:xfrm>
              <a:prstGeom prst="rect">
                <a:avLst/>
              </a:prstGeom>
              <a:gradFill rotWithShape="0">
                <a:gsLst>
                  <a:gs pos="0">
                    <a:srgbClr val="CC66FF"/>
                  </a:gs>
                  <a:gs pos="100000">
                    <a:srgbClr val="800040"/>
                  </a:gs>
                </a:gsLst>
                <a:lin ang="7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369" name="Rectangle 9"/>
              <p:cNvSpPr>
                <a:spLocks/>
              </p:cNvSpPr>
              <p:nvPr/>
            </p:nvSpPr>
            <p:spPr bwMode="auto">
              <a:xfrm>
                <a:off x="1952" y="0"/>
                <a:ext cx="853" cy="593"/>
              </a:xfrm>
              <a:prstGeom prst="rect">
                <a:avLst/>
              </a:prstGeom>
              <a:gradFill rotWithShape="0">
                <a:gsLst>
                  <a:gs pos="0">
                    <a:srgbClr val="66FF66"/>
                  </a:gs>
                  <a:gs pos="100000">
                    <a:srgbClr val="CC66FF"/>
                  </a:gs>
                </a:gsLst>
                <a:lin ang="212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370" name="Rectangle 10"/>
              <p:cNvSpPr>
                <a:spLocks/>
              </p:cNvSpPr>
              <p:nvPr/>
            </p:nvSpPr>
            <p:spPr bwMode="auto">
              <a:xfrm>
                <a:off x="24" y="167"/>
                <a:ext cx="1120" cy="259"/>
              </a:xfrm>
              <a:prstGeom prst="rect">
                <a:avLst/>
              </a:prstGeom>
              <a:noFill/>
              <a:ln w="12700" cap="flat">
                <a:noFill/>
                <a:miter lim="800000"/>
                <a:headEnd type="none" w="med" len="med"/>
                <a:tailEnd type="none" w="med" len="med"/>
              </a:ln>
            </p:spPr>
            <p:txBody>
              <a:bodyPr lIns="0" tIns="0" rIns="0" bIns="0" anchor="ctr"/>
              <a:lstStyle/>
              <a:p>
                <a:r>
                  <a:rPr lang="en-US" sz="1000" dirty="0">
                    <a:ea typeface="Gill Sans" charset="0"/>
                    <a:cs typeface="Gill Sans" charset="0"/>
                  </a:rPr>
                  <a:t>Berry Formation</a:t>
                </a:r>
              </a:p>
            </p:txBody>
          </p:sp>
          <p:sp>
            <p:nvSpPr>
              <p:cNvPr id="15371" name="Rectangle 11"/>
              <p:cNvSpPr>
                <a:spLocks/>
              </p:cNvSpPr>
              <p:nvPr/>
            </p:nvSpPr>
            <p:spPr bwMode="auto">
              <a:xfrm>
                <a:off x="3016" y="167"/>
                <a:ext cx="1006" cy="259"/>
              </a:xfrm>
              <a:prstGeom prst="rect">
                <a:avLst/>
              </a:prstGeom>
              <a:noFill/>
              <a:ln w="12700" cap="flat">
                <a:noFill/>
                <a:miter lim="800000"/>
                <a:headEnd type="none" w="med" len="med"/>
                <a:tailEnd type="none" w="med" len="med"/>
              </a:ln>
            </p:spPr>
            <p:txBody>
              <a:bodyPr lIns="0" tIns="0" rIns="0" bIns="0" anchor="ctr"/>
              <a:lstStyle/>
              <a:p>
                <a:r>
                  <a:rPr lang="en-US" sz="1000" dirty="0">
                    <a:solidFill>
                      <a:srgbClr val="FFFFFF"/>
                    </a:solidFill>
                    <a:ea typeface="Gill Sans" charset="0"/>
                    <a:cs typeface="Gill Sans" charset="0"/>
                  </a:rPr>
                  <a:t>Berry Ripening</a:t>
                </a:r>
              </a:p>
            </p:txBody>
          </p:sp>
          <p:sp>
            <p:nvSpPr>
              <p:cNvPr id="15372" name="Rectangle 12"/>
              <p:cNvSpPr>
                <a:spLocks/>
              </p:cNvSpPr>
              <p:nvPr/>
            </p:nvSpPr>
            <p:spPr bwMode="auto">
              <a:xfrm>
                <a:off x="1988" y="167"/>
                <a:ext cx="774" cy="259"/>
              </a:xfrm>
              <a:prstGeom prst="rect">
                <a:avLst/>
              </a:prstGeom>
              <a:noFill/>
              <a:ln w="12700" cap="flat">
                <a:noFill/>
                <a:miter lim="800000"/>
                <a:headEnd type="none" w="med" len="med"/>
                <a:tailEnd type="none" w="med" len="med"/>
              </a:ln>
            </p:spPr>
            <p:txBody>
              <a:bodyPr lIns="0" tIns="0" rIns="0" bIns="0" anchor="ctr"/>
              <a:lstStyle/>
              <a:p>
                <a:r>
                  <a:rPr lang="en-US" sz="1000" b="1" dirty="0">
                    <a:ea typeface="Gill Sans" charset="0"/>
                    <a:cs typeface="Gill Sans" charset="0"/>
                  </a:rPr>
                  <a:t>Véraison</a:t>
                </a:r>
              </a:p>
            </p:txBody>
          </p:sp>
          <p:sp>
            <p:nvSpPr>
              <p:cNvPr id="15373" name="Rectangle 13"/>
              <p:cNvSpPr>
                <a:spLocks/>
              </p:cNvSpPr>
              <p:nvPr/>
            </p:nvSpPr>
            <p:spPr bwMode="auto">
              <a:xfrm>
                <a:off x="1172" y="80"/>
                <a:ext cx="679" cy="432"/>
              </a:xfrm>
              <a:prstGeom prst="rect">
                <a:avLst/>
              </a:prstGeom>
              <a:noFill/>
              <a:ln w="12700" cap="flat">
                <a:noFill/>
                <a:miter lim="800000"/>
                <a:headEnd type="none" w="med" len="med"/>
                <a:tailEnd type="none" w="med" len="med"/>
              </a:ln>
            </p:spPr>
            <p:txBody>
              <a:bodyPr lIns="0" tIns="0" rIns="0" bIns="0" anchor="ctr"/>
              <a:lstStyle/>
              <a:p>
                <a:r>
                  <a:rPr lang="en-US" sz="1000" b="1" dirty="0">
                    <a:ea typeface="Gill Sans" charset="0"/>
                    <a:cs typeface="Gill Sans" charset="0"/>
                  </a:rPr>
                  <a:t>Lag Phase</a:t>
                </a:r>
              </a:p>
            </p:txBody>
          </p:sp>
        </p:grpSp>
        <p:pic>
          <p:nvPicPr>
            <p:cNvPr id="15374" name="Picture 14"/>
            <p:cNvPicPr>
              <a:picLocks noChangeAspect="1" noChangeArrowheads="1"/>
            </p:cNvPicPr>
            <p:nvPr/>
          </p:nvPicPr>
          <p:blipFill>
            <a:blip r:embed="rId2" cstate="print"/>
            <a:srcRect/>
            <a:stretch>
              <a:fillRect/>
            </a:stretch>
          </p:blipFill>
          <p:spPr bwMode="auto">
            <a:xfrm>
              <a:off x="4130175" y="3270844"/>
              <a:ext cx="429741" cy="481087"/>
            </a:xfrm>
            <a:prstGeom prst="rect">
              <a:avLst/>
            </a:prstGeom>
            <a:noFill/>
            <a:ln w="12700" cap="flat">
              <a:noFill/>
              <a:miter lim="800000"/>
              <a:headEnd/>
              <a:tailEnd/>
            </a:ln>
          </p:spPr>
        </p:pic>
        <p:pic>
          <p:nvPicPr>
            <p:cNvPr id="15375" name="Picture 15"/>
            <p:cNvPicPr>
              <a:picLocks noChangeAspect="1" noChangeArrowheads="1"/>
            </p:cNvPicPr>
            <p:nvPr/>
          </p:nvPicPr>
          <p:blipFill>
            <a:blip r:embed="rId3" cstate="print"/>
            <a:srcRect/>
            <a:stretch>
              <a:fillRect/>
            </a:stretch>
          </p:blipFill>
          <p:spPr bwMode="auto">
            <a:xfrm>
              <a:off x="4554335" y="3292052"/>
              <a:ext cx="421928" cy="457646"/>
            </a:xfrm>
            <a:prstGeom prst="rect">
              <a:avLst/>
            </a:prstGeom>
            <a:noFill/>
            <a:ln w="12700" cap="flat">
              <a:noFill/>
              <a:miter lim="800000"/>
              <a:headEnd/>
              <a:tailEnd/>
            </a:ln>
          </p:spPr>
        </p:pic>
        <p:pic>
          <p:nvPicPr>
            <p:cNvPr id="15376" name="Picture 16"/>
            <p:cNvPicPr>
              <a:picLocks noChangeAspect="1" noChangeArrowheads="1"/>
            </p:cNvPicPr>
            <p:nvPr/>
          </p:nvPicPr>
          <p:blipFill>
            <a:blip r:embed="rId4" cstate="print"/>
            <a:srcRect/>
            <a:stretch>
              <a:fillRect/>
            </a:stretch>
          </p:blipFill>
          <p:spPr bwMode="auto">
            <a:xfrm>
              <a:off x="4963984" y="3295400"/>
              <a:ext cx="469925" cy="454298"/>
            </a:xfrm>
            <a:prstGeom prst="rect">
              <a:avLst/>
            </a:prstGeom>
            <a:noFill/>
            <a:ln w="12700" cap="flat">
              <a:noFill/>
              <a:miter lim="800000"/>
              <a:headEnd/>
              <a:tailEnd/>
            </a:ln>
          </p:spPr>
        </p:pic>
        <p:sp>
          <p:nvSpPr>
            <p:cNvPr id="15378" name="Line 18"/>
            <p:cNvSpPr>
              <a:spLocks noChangeShapeType="1"/>
            </p:cNvSpPr>
            <p:nvPr/>
          </p:nvSpPr>
          <p:spPr bwMode="auto">
            <a:xfrm>
              <a:off x="4150267" y="3647007"/>
              <a:ext cx="609451" cy="510108"/>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15379" name="Line 19"/>
            <p:cNvSpPr>
              <a:spLocks noChangeShapeType="1"/>
            </p:cNvSpPr>
            <p:nvPr/>
          </p:nvSpPr>
          <p:spPr bwMode="auto">
            <a:xfrm flipH="1">
              <a:off x="4782042" y="3645890"/>
              <a:ext cx="634008" cy="511225"/>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15380" name="Rectangle 20"/>
            <p:cNvSpPr>
              <a:spLocks/>
            </p:cNvSpPr>
            <p:nvPr/>
          </p:nvSpPr>
          <p:spPr bwMode="auto">
            <a:xfrm>
              <a:off x="3985067" y="2862310"/>
              <a:ext cx="526852" cy="437555"/>
            </a:xfrm>
            <a:prstGeom prst="rect">
              <a:avLst/>
            </a:prstGeom>
            <a:noFill/>
            <a:ln w="12700" cap="flat">
              <a:noFill/>
              <a:miter lim="800000"/>
              <a:headEnd type="none" w="med" len="med"/>
              <a:tailEnd type="none" w="med" len="med"/>
            </a:ln>
          </p:spPr>
          <p:txBody>
            <a:bodyPr lIns="0" tIns="0" rIns="0" bIns="0" anchor="ctr"/>
            <a:lstStyle/>
            <a:p>
              <a:r>
                <a:rPr lang="en-US" sz="1700" dirty="0">
                  <a:ea typeface="Gill Sans" charset="0"/>
                  <a:cs typeface="Gill Sans" charset="0"/>
                </a:rPr>
                <a:t>GSV</a:t>
              </a:r>
            </a:p>
          </p:txBody>
        </p:sp>
        <p:sp>
          <p:nvSpPr>
            <p:cNvPr id="15381" name="Rectangle 21"/>
            <p:cNvSpPr>
              <a:spLocks/>
            </p:cNvSpPr>
            <p:nvPr/>
          </p:nvSpPr>
          <p:spPr bwMode="auto">
            <a:xfrm>
              <a:off x="4498524" y="2850032"/>
              <a:ext cx="455414" cy="437555"/>
            </a:xfrm>
            <a:prstGeom prst="rect">
              <a:avLst/>
            </a:prstGeom>
            <a:noFill/>
            <a:ln w="12700" cap="flat">
              <a:noFill/>
              <a:miter lim="800000"/>
              <a:headEnd type="none" w="med" len="med"/>
              <a:tailEnd type="none" w="med" len="med"/>
            </a:ln>
          </p:spPr>
          <p:txBody>
            <a:bodyPr lIns="0" tIns="0" rIns="0" bIns="0" anchor="ctr"/>
            <a:lstStyle/>
            <a:p>
              <a:r>
                <a:rPr lang="en-US" sz="1700" dirty="0">
                  <a:ea typeface="Gill Sans" charset="0"/>
                  <a:cs typeface="Gill Sans" charset="0"/>
                </a:rPr>
                <a:t>PSV</a:t>
              </a:r>
            </a:p>
          </p:txBody>
        </p:sp>
        <p:sp>
          <p:nvSpPr>
            <p:cNvPr id="15382" name="Rectangle 22"/>
            <p:cNvSpPr>
              <a:spLocks/>
            </p:cNvSpPr>
            <p:nvPr/>
          </p:nvSpPr>
          <p:spPr bwMode="auto">
            <a:xfrm>
              <a:off x="5004168" y="2850032"/>
              <a:ext cx="535781" cy="437555"/>
            </a:xfrm>
            <a:prstGeom prst="rect">
              <a:avLst/>
            </a:prstGeom>
            <a:noFill/>
            <a:ln w="12700" cap="flat">
              <a:noFill/>
              <a:miter lim="800000"/>
              <a:headEnd type="none" w="med" len="med"/>
              <a:tailEnd type="none" w="med" len="med"/>
            </a:ln>
          </p:spPr>
          <p:txBody>
            <a:bodyPr lIns="0" tIns="0" rIns="0" bIns="0" anchor="ctr"/>
            <a:lstStyle/>
            <a:p>
              <a:r>
                <a:rPr lang="en-US" sz="1700" dirty="0">
                  <a:ea typeface="Gill Sans" charset="0"/>
                  <a:cs typeface="Gill Sans" charset="0"/>
                </a:rPr>
                <a:t>RSV</a:t>
              </a:r>
            </a:p>
          </p:txBody>
        </p:sp>
        <p:sp>
          <p:nvSpPr>
            <p:cNvPr id="15388" name="Rectangle 28"/>
            <p:cNvSpPr>
              <a:spLocks/>
            </p:cNvSpPr>
            <p:nvPr/>
          </p:nvSpPr>
          <p:spPr bwMode="auto">
            <a:xfrm>
              <a:off x="6447429" y="4980878"/>
              <a:ext cx="1204391" cy="409650"/>
            </a:xfrm>
            <a:prstGeom prst="rect">
              <a:avLst/>
            </a:prstGeom>
            <a:noFill/>
            <a:ln w="12700" cap="flat">
              <a:noFill/>
              <a:miter lim="800000"/>
              <a:headEnd type="none" w="med" len="med"/>
              <a:tailEnd type="none" w="med" len="med"/>
            </a:ln>
          </p:spPr>
          <p:txBody>
            <a:bodyPr lIns="0" tIns="0" rIns="0" bIns="0" anchor="b"/>
            <a:lstStyle/>
            <a:p>
              <a:pPr algn="l"/>
              <a:r>
                <a:rPr lang="en-US" sz="1700" dirty="0">
                  <a:ea typeface="Gill Sans" charset="0"/>
                  <a:cs typeface="Gill Sans" charset="0"/>
                </a:rPr>
                <a:t>Harvest</a:t>
              </a:r>
            </a:p>
          </p:txBody>
        </p:sp>
        <p:sp>
          <p:nvSpPr>
            <p:cNvPr id="15391" name="Rectangle 31"/>
            <p:cNvSpPr>
              <a:spLocks/>
            </p:cNvSpPr>
            <p:nvPr/>
          </p:nvSpPr>
          <p:spPr bwMode="auto">
            <a:xfrm>
              <a:off x="3883492" y="4966368"/>
              <a:ext cx="1854027" cy="409649"/>
            </a:xfrm>
            <a:prstGeom prst="rect">
              <a:avLst/>
            </a:prstGeom>
            <a:noFill/>
            <a:ln w="12700" cap="flat">
              <a:noFill/>
              <a:miter lim="800000"/>
              <a:headEnd type="none" w="med" len="med"/>
              <a:tailEnd type="none" w="med" len="med"/>
            </a:ln>
          </p:spPr>
          <p:txBody>
            <a:bodyPr lIns="0" tIns="0" rIns="0" bIns="0" anchor="b"/>
            <a:lstStyle/>
            <a:p>
              <a:r>
                <a:rPr lang="en-US" sz="1700" dirty="0">
                  <a:ea typeface="Gill Sans" charset="0"/>
                  <a:cs typeface="Gill Sans" charset="0"/>
                </a:rPr>
                <a:t>Mid-véraison</a:t>
              </a:r>
            </a:p>
          </p:txBody>
        </p:sp>
        <p:pic>
          <p:nvPicPr>
            <p:cNvPr id="15392" name="Picture 32"/>
            <p:cNvPicPr>
              <a:picLocks noChangeAspect="1" noChangeArrowheads="1"/>
            </p:cNvPicPr>
            <p:nvPr/>
          </p:nvPicPr>
          <p:blipFill>
            <a:blip r:embed="rId5" cstate="print"/>
            <a:srcRect/>
            <a:stretch>
              <a:fillRect/>
            </a:stretch>
          </p:blipFill>
          <p:spPr bwMode="auto">
            <a:xfrm>
              <a:off x="3168001" y="3295400"/>
              <a:ext cx="448717" cy="419695"/>
            </a:xfrm>
            <a:prstGeom prst="rect">
              <a:avLst/>
            </a:prstGeom>
            <a:noFill/>
            <a:ln w="12700" cap="flat">
              <a:noFill/>
              <a:miter lim="800000"/>
              <a:headEnd/>
              <a:tailEnd/>
            </a:ln>
          </p:spPr>
        </p:pic>
        <p:sp>
          <p:nvSpPr>
            <p:cNvPr id="15393" name="Rectangle 33"/>
            <p:cNvSpPr>
              <a:spLocks/>
            </p:cNvSpPr>
            <p:nvPr/>
          </p:nvSpPr>
          <p:spPr bwMode="auto">
            <a:xfrm>
              <a:off x="3230509" y="2936887"/>
              <a:ext cx="291747" cy="261610"/>
            </a:xfrm>
            <a:prstGeom prst="rect">
              <a:avLst/>
            </a:prstGeom>
            <a:noFill/>
            <a:ln w="12700" cap="flat">
              <a:noFill/>
              <a:miter lim="800000"/>
              <a:headEnd type="none" w="med" len="med"/>
              <a:tailEnd type="none" w="med" len="med"/>
            </a:ln>
          </p:spPr>
          <p:txBody>
            <a:bodyPr wrap="none" lIns="0" tIns="0" rIns="0" bIns="0" anchor="ctr">
              <a:spAutoFit/>
            </a:bodyPr>
            <a:lstStyle/>
            <a:p>
              <a:r>
                <a:rPr lang="en-US" sz="1700" dirty="0">
                  <a:ea typeface="Gill Sans" charset="0"/>
                  <a:cs typeface="Gill Sans" charset="0"/>
                </a:rPr>
                <a:t>PV</a:t>
              </a:r>
            </a:p>
          </p:txBody>
        </p:sp>
        <p:sp>
          <p:nvSpPr>
            <p:cNvPr id="15394" name="Line 34"/>
            <p:cNvSpPr>
              <a:spLocks noChangeShapeType="1"/>
            </p:cNvSpPr>
            <p:nvPr/>
          </p:nvSpPr>
          <p:spPr bwMode="auto">
            <a:xfrm>
              <a:off x="3358873" y="3702818"/>
              <a:ext cx="11162" cy="58601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15401" name="Rectangle 41"/>
            <p:cNvSpPr>
              <a:spLocks/>
            </p:cNvSpPr>
            <p:nvPr/>
          </p:nvSpPr>
          <p:spPr bwMode="auto">
            <a:xfrm>
              <a:off x="3367802" y="2268170"/>
              <a:ext cx="2286000" cy="321469"/>
            </a:xfrm>
            <a:prstGeom prst="rect">
              <a:avLst/>
            </a:prstGeom>
            <a:noFill/>
            <a:ln w="12700" cap="flat">
              <a:noFill/>
              <a:miter lim="800000"/>
              <a:headEnd type="none" w="med" len="med"/>
              <a:tailEnd type="none" w="med" len="med"/>
            </a:ln>
          </p:spPr>
          <p:txBody>
            <a:bodyPr lIns="0" tIns="0" rIns="0" bIns="0" anchor="ctr"/>
            <a:lstStyle/>
            <a:p>
              <a:pPr algn="ctr"/>
              <a:r>
                <a:rPr lang="en-US" sz="2800" b="1" dirty="0">
                  <a:ea typeface="Gill Sans" charset="0"/>
                  <a:cs typeface="Gill Sans" charset="0"/>
                </a:rPr>
                <a:t>M</a:t>
              </a:r>
              <a:r>
                <a:rPr lang="en-US" sz="2800" b="1" dirty="0" smtClean="0">
                  <a:ea typeface="Gill Sans" charset="0"/>
                  <a:cs typeface="Gill Sans" charset="0"/>
                </a:rPr>
                <a:t>icroarrays</a:t>
              </a:r>
              <a:endParaRPr lang="en-US" sz="2800" b="1" dirty="0">
                <a:ea typeface="Gill Sans" charset="0"/>
                <a:cs typeface="Gill Sans" charset="0"/>
              </a:endParaRPr>
            </a:p>
          </p:txBody>
        </p:sp>
      </p:grpSp>
      <p:grpSp>
        <p:nvGrpSpPr>
          <p:cNvPr id="5" name="Group 4"/>
          <p:cNvGrpSpPr/>
          <p:nvPr/>
        </p:nvGrpSpPr>
        <p:grpSpPr>
          <a:xfrm>
            <a:off x="398756" y="4491224"/>
            <a:ext cx="8331320" cy="1246321"/>
            <a:chOff x="-729604" y="1682874"/>
            <a:chExt cx="8331320" cy="1246321"/>
          </a:xfrm>
          <a:solidFill>
            <a:schemeClr val="accent6">
              <a:lumMod val="40000"/>
              <a:lumOff val="60000"/>
            </a:schemeClr>
          </a:solidFill>
        </p:grpSpPr>
        <p:sp>
          <p:nvSpPr>
            <p:cNvPr id="15398" name="Rectangle 38"/>
            <p:cNvSpPr>
              <a:spLocks/>
            </p:cNvSpPr>
            <p:nvPr/>
          </p:nvSpPr>
          <p:spPr bwMode="auto">
            <a:xfrm>
              <a:off x="5956642" y="1682874"/>
              <a:ext cx="1645074" cy="1134835"/>
            </a:xfrm>
            <a:prstGeom prst="rect">
              <a:avLst/>
            </a:prstGeom>
            <a:grpFill/>
            <a:ln w="12700" cap="flat">
              <a:noFill/>
              <a:miter lim="800000"/>
              <a:headEnd type="none" w="med" len="med"/>
              <a:tailEnd type="none" w="med" len="med"/>
            </a:ln>
          </p:spPr>
          <p:txBody>
            <a:bodyPr lIns="0" tIns="0" rIns="0" bIns="0" anchor="ctr"/>
            <a:lstStyle/>
            <a:p>
              <a:r>
                <a:rPr lang="en-US" sz="2400" b="1" dirty="0" smtClean="0">
                  <a:ea typeface="Gill Sans" charset="0"/>
                  <a:cs typeface="Gill Sans" charset="0"/>
                </a:rPr>
                <a:t>RSV</a:t>
              </a:r>
            </a:p>
            <a:p>
              <a:r>
                <a:rPr lang="en-US" sz="2400" b="1" dirty="0" smtClean="0">
                  <a:ea typeface="Gill Sans" charset="0"/>
                  <a:cs typeface="Gill Sans" charset="0"/>
                </a:rPr>
                <a:t>Red </a:t>
              </a:r>
              <a:r>
                <a:rPr lang="en-US" sz="2400" b="1" dirty="0">
                  <a:ea typeface="Gill Sans" charset="0"/>
                  <a:cs typeface="Gill Sans" charset="0"/>
                </a:rPr>
                <a:t>Soft at véraison</a:t>
              </a:r>
            </a:p>
          </p:txBody>
        </p:sp>
        <p:sp>
          <p:nvSpPr>
            <p:cNvPr id="15399" name="Rectangle 39"/>
            <p:cNvSpPr>
              <a:spLocks/>
            </p:cNvSpPr>
            <p:nvPr/>
          </p:nvSpPr>
          <p:spPr bwMode="auto">
            <a:xfrm>
              <a:off x="-729604" y="1682875"/>
              <a:ext cx="1699411" cy="1246320"/>
            </a:xfrm>
            <a:prstGeom prst="rect">
              <a:avLst/>
            </a:prstGeom>
            <a:grpFill/>
            <a:ln w="12700" cap="flat">
              <a:noFill/>
              <a:miter lim="800000"/>
              <a:headEnd type="none" w="med" len="med"/>
              <a:tailEnd type="none" w="med" len="med"/>
            </a:ln>
          </p:spPr>
          <p:txBody>
            <a:bodyPr lIns="0" tIns="0" rIns="0" bIns="0" anchor="ctr"/>
            <a:lstStyle/>
            <a:p>
              <a:pPr algn="ctr"/>
              <a:r>
                <a:rPr lang="en-US" sz="2400" b="1" dirty="0" smtClean="0">
                  <a:ea typeface="Gill Sans" charset="0"/>
                  <a:cs typeface="Gill Sans" charset="0"/>
                </a:rPr>
                <a:t>PV</a:t>
              </a:r>
            </a:p>
            <a:p>
              <a:pPr algn="ctr"/>
              <a:r>
                <a:rPr lang="en-US" sz="2400" b="1" dirty="0" smtClean="0">
                  <a:ea typeface="Gill Sans" charset="0"/>
                  <a:cs typeface="Gill Sans" charset="0"/>
                </a:rPr>
                <a:t> </a:t>
              </a:r>
              <a:r>
                <a:rPr lang="en-US" sz="2400" b="1" dirty="0">
                  <a:ea typeface="Gill Sans" charset="0"/>
                  <a:cs typeface="Gill Sans" charset="0"/>
                </a:rPr>
                <a:t>Pre-véraison</a:t>
              </a:r>
            </a:p>
          </p:txBody>
        </p:sp>
        <p:sp>
          <p:nvSpPr>
            <p:cNvPr id="4" name="Rectangle 3"/>
            <p:cNvSpPr/>
            <p:nvPr/>
          </p:nvSpPr>
          <p:spPr>
            <a:xfrm>
              <a:off x="969807" y="2272534"/>
              <a:ext cx="486131" cy="461665"/>
            </a:xfrm>
            <a:prstGeom prst="rect">
              <a:avLst/>
            </a:prstGeom>
            <a:solidFill>
              <a:schemeClr val="bg1"/>
            </a:solidFill>
          </p:spPr>
          <p:txBody>
            <a:bodyPr wrap="none">
              <a:spAutoFit/>
            </a:bodyPr>
            <a:lstStyle/>
            <a:p>
              <a:r>
                <a:rPr lang="en-US" sz="2400" b="1" dirty="0">
                  <a:sym typeface="Wingdings" pitchFamily="2" charset="2"/>
                </a:rPr>
                <a:t></a:t>
              </a:r>
              <a:endParaRPr lang="en-US" sz="2400" b="1" dirty="0"/>
            </a:p>
          </p:txBody>
        </p:sp>
        <p:sp>
          <p:nvSpPr>
            <p:cNvPr id="43" name="Rectangle 42"/>
            <p:cNvSpPr/>
            <p:nvPr/>
          </p:nvSpPr>
          <p:spPr>
            <a:xfrm>
              <a:off x="3396787" y="2272534"/>
              <a:ext cx="486131" cy="461665"/>
            </a:xfrm>
            <a:prstGeom prst="rect">
              <a:avLst/>
            </a:prstGeom>
            <a:solidFill>
              <a:srgbClr val="FFFFFF"/>
            </a:solidFill>
          </p:spPr>
          <p:txBody>
            <a:bodyPr wrap="none">
              <a:spAutoFit/>
            </a:bodyPr>
            <a:lstStyle/>
            <a:p>
              <a:r>
                <a:rPr lang="en-US" sz="2400" b="1" dirty="0">
                  <a:sym typeface="Wingdings" pitchFamily="2" charset="2"/>
                </a:rPr>
                <a:t></a:t>
              </a:r>
              <a:endParaRPr lang="en-US" sz="2400" b="1" dirty="0"/>
            </a:p>
          </p:txBody>
        </p:sp>
        <p:sp>
          <p:nvSpPr>
            <p:cNvPr id="44" name="Rectangle 43"/>
            <p:cNvSpPr/>
            <p:nvPr/>
          </p:nvSpPr>
          <p:spPr>
            <a:xfrm>
              <a:off x="5440024" y="2193284"/>
              <a:ext cx="486131" cy="461665"/>
            </a:xfrm>
            <a:prstGeom prst="rect">
              <a:avLst/>
            </a:prstGeom>
            <a:solidFill>
              <a:schemeClr val="bg1"/>
            </a:solidFill>
          </p:spPr>
          <p:txBody>
            <a:bodyPr wrap="none">
              <a:spAutoFit/>
            </a:bodyPr>
            <a:lstStyle/>
            <a:p>
              <a:r>
                <a:rPr lang="en-US" sz="2400" b="1" dirty="0">
                  <a:sym typeface="Wingdings" pitchFamily="2" charset="2"/>
                </a:rPr>
                <a:t></a:t>
              </a:r>
              <a:endParaRPr lang="en-US" sz="2400" b="1" dirty="0"/>
            </a:p>
          </p:txBody>
        </p:sp>
        <p:sp>
          <p:nvSpPr>
            <p:cNvPr id="15396" name="Rectangle 36"/>
            <p:cNvSpPr>
              <a:spLocks/>
            </p:cNvSpPr>
            <p:nvPr/>
          </p:nvSpPr>
          <p:spPr bwMode="auto">
            <a:xfrm>
              <a:off x="1257984" y="1682875"/>
              <a:ext cx="2260711" cy="1246320"/>
            </a:xfrm>
            <a:prstGeom prst="rect">
              <a:avLst/>
            </a:prstGeom>
            <a:solidFill>
              <a:schemeClr val="accent6">
                <a:lumMod val="20000"/>
                <a:lumOff val="80000"/>
              </a:schemeClr>
            </a:solidFill>
            <a:ln w="12700" cap="flat">
              <a:noFill/>
              <a:miter lim="800000"/>
              <a:headEnd type="none" w="med" len="med"/>
              <a:tailEnd type="none" w="med" len="med"/>
            </a:ln>
          </p:spPr>
          <p:txBody>
            <a:bodyPr lIns="0" tIns="0" rIns="0" bIns="0" anchor="ctr"/>
            <a:lstStyle/>
            <a:p>
              <a:pPr algn="ctr"/>
              <a:r>
                <a:rPr lang="en-US" sz="2400" b="1" dirty="0" smtClean="0">
                  <a:ea typeface="Gill Sans" charset="0"/>
                  <a:cs typeface="Gill Sans" charset="0"/>
                </a:rPr>
                <a:t>GSV</a:t>
              </a:r>
            </a:p>
            <a:p>
              <a:pPr algn="ctr"/>
              <a:r>
                <a:rPr lang="en-US" sz="2400" b="1" dirty="0" smtClean="0">
                  <a:ea typeface="Gill Sans" charset="0"/>
                  <a:cs typeface="Gill Sans" charset="0"/>
                </a:rPr>
                <a:t>Green </a:t>
              </a:r>
              <a:r>
                <a:rPr lang="en-US" sz="2400" b="1" dirty="0">
                  <a:ea typeface="Gill Sans" charset="0"/>
                  <a:cs typeface="Gill Sans" charset="0"/>
                </a:rPr>
                <a:t>Soft at </a:t>
              </a:r>
              <a:r>
                <a:rPr lang="en-US" sz="2400" b="1" dirty="0" err="1" smtClean="0">
                  <a:ea typeface="Gill Sans" charset="0"/>
                  <a:cs typeface="Gill Sans" charset="0"/>
                </a:rPr>
                <a:t>véraison</a:t>
              </a:r>
              <a:endParaRPr lang="en-US" sz="2400" b="1" dirty="0">
                <a:ea typeface="Gill Sans" charset="0"/>
                <a:cs typeface="Gill Sans" charset="0"/>
              </a:endParaRPr>
            </a:p>
          </p:txBody>
        </p:sp>
        <p:sp>
          <p:nvSpPr>
            <p:cNvPr id="15397" name="Rectangle 37"/>
            <p:cNvSpPr>
              <a:spLocks/>
            </p:cNvSpPr>
            <p:nvPr/>
          </p:nvSpPr>
          <p:spPr bwMode="auto">
            <a:xfrm>
              <a:off x="3811714" y="1682875"/>
              <a:ext cx="1774177" cy="1150209"/>
            </a:xfrm>
            <a:prstGeom prst="rect">
              <a:avLst/>
            </a:prstGeom>
            <a:grpFill/>
            <a:ln w="12700" cap="flat">
              <a:noFill/>
              <a:miter lim="800000"/>
              <a:headEnd type="none" w="med" len="med"/>
              <a:tailEnd type="none" w="med" len="med"/>
            </a:ln>
          </p:spPr>
          <p:txBody>
            <a:bodyPr lIns="0" tIns="0" rIns="0" bIns="0" anchor="ctr"/>
            <a:lstStyle/>
            <a:p>
              <a:pPr algn="ctr"/>
              <a:r>
                <a:rPr lang="en-US" sz="2400" b="1" dirty="0" smtClean="0">
                  <a:ea typeface="Gill Sans" charset="0"/>
                  <a:cs typeface="Gill Sans" charset="0"/>
                </a:rPr>
                <a:t>PSV</a:t>
              </a:r>
            </a:p>
            <a:p>
              <a:pPr algn="ctr"/>
              <a:r>
                <a:rPr lang="en-US" sz="2400" b="1" dirty="0" smtClean="0">
                  <a:ea typeface="Gill Sans" charset="0"/>
                  <a:cs typeface="Gill Sans" charset="0"/>
                </a:rPr>
                <a:t>Pink </a:t>
              </a:r>
              <a:r>
                <a:rPr lang="en-US" sz="2400" b="1" dirty="0">
                  <a:ea typeface="Gill Sans" charset="0"/>
                  <a:cs typeface="Gill Sans" charset="0"/>
                </a:rPr>
                <a:t>Soft at véraison</a:t>
              </a:r>
            </a:p>
          </p:txBody>
        </p:sp>
      </p:grpSp>
      <p:sp>
        <p:nvSpPr>
          <p:cNvPr id="46" name="Rectangle 45"/>
          <p:cNvSpPr/>
          <p:nvPr/>
        </p:nvSpPr>
        <p:spPr>
          <a:xfrm>
            <a:off x="0" y="-1038"/>
            <a:ext cx="9239399" cy="584776"/>
          </a:xfrm>
          <a:prstGeom prst="rect">
            <a:avLst/>
          </a:prstGeom>
          <a:solidFill>
            <a:srgbClr val="800000"/>
          </a:solidFill>
        </p:spPr>
        <p:txBody>
          <a:bodyPr wrap="square">
            <a:spAutoFit/>
          </a:bodyPr>
          <a:lstStyle/>
          <a:p>
            <a:pPr algn="ctr"/>
            <a:r>
              <a:rPr lang="en-US" sz="3200" b="1" dirty="0" smtClean="0">
                <a:solidFill>
                  <a:srgbClr val="FFFF00"/>
                </a:solidFill>
              </a:rPr>
              <a:t>Grape berry Development &amp; Ripening </a:t>
            </a:r>
            <a:endParaRPr lang="en-US" sz="3200" dirty="0">
              <a:solidFill>
                <a:srgbClr val="FFFF00"/>
              </a:solidFill>
            </a:endParaRPr>
          </a:p>
        </p:txBody>
      </p:sp>
      <p:pic>
        <p:nvPicPr>
          <p:cNvPr id="48" name="Picture 2"/>
          <p:cNvPicPr>
            <a:picLocks noChangeAspect="1" noChangeArrowheads="1"/>
          </p:cNvPicPr>
          <p:nvPr/>
        </p:nvPicPr>
        <p:blipFill>
          <a:blip r:embed="rId6" cstate="print"/>
          <a:srcRect/>
          <a:stretch>
            <a:fillRect/>
          </a:stretch>
        </p:blipFill>
        <p:spPr bwMode="auto">
          <a:xfrm>
            <a:off x="7866505" y="6414830"/>
            <a:ext cx="1277495" cy="445685"/>
          </a:xfrm>
          <a:prstGeom prst="rect">
            <a:avLst/>
          </a:prstGeom>
          <a:noFill/>
          <a:ln w="9525">
            <a:noFill/>
            <a:miter lim="800000"/>
            <a:headEnd/>
            <a:tailEnd/>
          </a:ln>
        </p:spPr>
      </p:pic>
      <p:pic>
        <p:nvPicPr>
          <p:cNvPr id="3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43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671040" y="568860"/>
            <a:ext cx="780480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Characterization of Transcriptional Complexity during Berry Development in </a:t>
            </a:r>
            <a:r>
              <a:rPr lang="en-GB" b="1" i="1" dirty="0" err="1">
                <a:latin typeface="Arial" charset="0"/>
              </a:rPr>
              <a:t>Vitis</a:t>
            </a:r>
            <a:r>
              <a:rPr lang="en-GB" b="1" i="1" dirty="0">
                <a:latin typeface="Arial" charset="0"/>
              </a:rPr>
              <a:t> </a:t>
            </a:r>
            <a:r>
              <a:rPr lang="en-GB" b="1" i="1" dirty="0" err="1">
                <a:latin typeface="Arial" charset="0"/>
              </a:rPr>
              <a:t>vinifera</a:t>
            </a:r>
            <a:r>
              <a:rPr lang="en-GB" b="1" i="1" dirty="0">
                <a:latin typeface="Arial" charset="0"/>
              </a:rPr>
              <a:t> </a:t>
            </a:r>
            <a:r>
              <a:rPr lang="en-GB" b="1" dirty="0">
                <a:latin typeface="Arial" charset="0"/>
              </a:rPr>
              <a:t>Using RNA-</a:t>
            </a:r>
            <a:r>
              <a:rPr lang="en-GB" b="1" dirty="0" err="1">
                <a:latin typeface="Arial" charset="0"/>
              </a:rPr>
              <a:t>Seq</a:t>
            </a:r>
            <a:endParaRPr lang="en-GB" b="1" dirty="0">
              <a:latin typeface="Arial" charset="0"/>
            </a:endParaRPr>
          </a:p>
        </p:txBody>
      </p:sp>
      <p:sp>
        <p:nvSpPr>
          <p:cNvPr id="3074" name="Text Box 2"/>
          <p:cNvSpPr txBox="1">
            <a:spLocks noChangeArrowheads="1"/>
          </p:cNvSpPr>
          <p:nvPr/>
        </p:nvSpPr>
        <p:spPr bwMode="auto">
          <a:xfrm>
            <a:off x="671040" y="2002778"/>
            <a:ext cx="7804800" cy="2740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1"/>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9pPr>
          </a:lstStyle>
          <a:p>
            <a:pPr algn="ctr"/>
            <a:r>
              <a:rPr lang="en-GB" sz="1600" i="1" dirty="0" smtClean="0">
                <a:latin typeface="Arial" charset="0"/>
              </a:rPr>
              <a:t>Sara </a:t>
            </a:r>
            <a:r>
              <a:rPr lang="en-GB" sz="1600" i="1" dirty="0" err="1">
                <a:latin typeface="Arial" charset="0"/>
              </a:rPr>
              <a:t>Zenoni</a:t>
            </a:r>
            <a:r>
              <a:rPr lang="en-GB" sz="1600" i="1" dirty="0">
                <a:latin typeface="Arial" charset="0"/>
              </a:rPr>
              <a:t>, Alberto </a:t>
            </a:r>
            <a:r>
              <a:rPr lang="en-GB" sz="1600" i="1" dirty="0" err="1">
                <a:latin typeface="Arial" charset="0"/>
              </a:rPr>
              <a:t>Ferrarini</a:t>
            </a:r>
            <a:r>
              <a:rPr lang="en-GB" sz="1600" i="1" dirty="0">
                <a:latin typeface="Arial" charset="0"/>
              </a:rPr>
              <a:t>, Enrico </a:t>
            </a:r>
            <a:r>
              <a:rPr lang="en-GB" sz="1600" i="1" dirty="0" err="1">
                <a:latin typeface="Arial" charset="0"/>
              </a:rPr>
              <a:t>Giacomelli</a:t>
            </a:r>
            <a:r>
              <a:rPr lang="en-GB" sz="1600" i="1" dirty="0">
                <a:latin typeface="Arial" charset="0"/>
              </a:rPr>
              <a:t>, Luciano </a:t>
            </a:r>
            <a:r>
              <a:rPr lang="en-GB" sz="1600" i="1" dirty="0" err="1">
                <a:latin typeface="Arial" charset="0"/>
              </a:rPr>
              <a:t>Xumerle</a:t>
            </a:r>
            <a:r>
              <a:rPr lang="en-GB" sz="1600" i="1" dirty="0">
                <a:latin typeface="Arial" charset="0"/>
              </a:rPr>
              <a:t>, Marianna </a:t>
            </a:r>
            <a:r>
              <a:rPr lang="en-GB" sz="1600" i="1" dirty="0" err="1">
                <a:latin typeface="Arial" charset="0"/>
              </a:rPr>
              <a:t>Fasoli</a:t>
            </a:r>
            <a:r>
              <a:rPr lang="en-GB" sz="1600" i="1" dirty="0">
                <a:latin typeface="Arial" charset="0"/>
              </a:rPr>
              <a:t>, Giovanni </a:t>
            </a:r>
            <a:r>
              <a:rPr lang="en-GB" sz="1600" i="1" dirty="0" err="1">
                <a:latin typeface="Arial" charset="0"/>
              </a:rPr>
              <a:t>Malerba</a:t>
            </a:r>
            <a:r>
              <a:rPr lang="en-GB" sz="1600" i="1" dirty="0">
                <a:latin typeface="Arial" charset="0"/>
              </a:rPr>
              <a:t>, Diana </a:t>
            </a:r>
            <a:r>
              <a:rPr lang="en-GB" sz="1600" i="1" dirty="0" err="1">
                <a:latin typeface="Arial" charset="0"/>
              </a:rPr>
              <a:t>Bellin</a:t>
            </a:r>
            <a:r>
              <a:rPr lang="en-GB" sz="1600" i="1" dirty="0">
                <a:latin typeface="Arial" charset="0"/>
              </a:rPr>
              <a:t>, Mario </a:t>
            </a:r>
            <a:r>
              <a:rPr lang="en-GB" sz="1600" i="1" dirty="0" err="1">
                <a:latin typeface="Arial" charset="0"/>
              </a:rPr>
              <a:t>Pezzotti</a:t>
            </a:r>
            <a:r>
              <a:rPr lang="en-GB" sz="1600" i="1" dirty="0">
                <a:latin typeface="Arial" charset="0"/>
              </a:rPr>
              <a:t>, and Massimo </a:t>
            </a:r>
            <a:r>
              <a:rPr lang="en-GB" sz="1600" i="1" dirty="0" err="1">
                <a:latin typeface="Arial" charset="0"/>
              </a:rPr>
              <a:t>Delledonne</a:t>
            </a:r>
            <a:endParaRPr lang="en-GB" sz="1600" i="1" dirty="0">
              <a:latin typeface="Arial" charset="0"/>
            </a:endParaRPr>
          </a:p>
        </p:txBody>
      </p:sp>
      <p:sp>
        <p:nvSpPr>
          <p:cNvPr id="3075" name="Text Box 3"/>
          <p:cNvSpPr txBox="1">
            <a:spLocks noChangeArrowheads="1"/>
          </p:cNvSpPr>
          <p:nvPr/>
        </p:nvSpPr>
        <p:spPr bwMode="auto">
          <a:xfrm>
            <a:off x="333440" y="126359"/>
            <a:ext cx="7804800" cy="464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1"/>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Times New Roman" charset="0"/>
                <a:ea typeface="ＭＳ Ｐゴシック" charset="0"/>
                <a:cs typeface="msgothic" charset="0"/>
              </a:defRPr>
            </a:lvl9pPr>
          </a:lstStyle>
          <a:p>
            <a:pPr algn="ctr"/>
            <a:r>
              <a:rPr lang="en-GB" sz="1600" i="1" dirty="0" smtClean="0">
                <a:latin typeface="Arial" charset="0"/>
              </a:rPr>
              <a:t>Plant </a:t>
            </a:r>
            <a:r>
              <a:rPr lang="en-GB" sz="1600" i="1" dirty="0">
                <a:latin typeface="Arial" charset="0"/>
              </a:rPr>
              <a:t>P</a:t>
            </a:r>
            <a:r>
              <a:rPr lang="en-GB" sz="1600" i="1" dirty="0" smtClean="0">
                <a:latin typeface="Arial" charset="0"/>
              </a:rPr>
              <a:t>hysiol, Volume </a:t>
            </a:r>
            <a:r>
              <a:rPr lang="en-GB" sz="1600" i="1" dirty="0">
                <a:latin typeface="Arial" charset="0"/>
              </a:rPr>
              <a:t>152(4):1787-</a:t>
            </a:r>
            <a:r>
              <a:rPr lang="en-GB" sz="1600" i="1" dirty="0" smtClean="0">
                <a:latin typeface="Arial" charset="0"/>
              </a:rPr>
              <a:t>1795, April </a:t>
            </a:r>
            <a:r>
              <a:rPr lang="en-GB" sz="1600" i="1" dirty="0">
                <a:latin typeface="Arial" charset="0"/>
              </a:rPr>
              <a:t>5, 2010</a:t>
            </a:r>
          </a:p>
        </p:txBody>
      </p:sp>
      <p:sp>
        <p:nvSpPr>
          <p:cNvPr id="3076" name="Text Box 4"/>
          <p:cNvSpPr txBox="1">
            <a:spLocks noChangeArrowheads="1"/>
          </p:cNvSpPr>
          <p:nvPr/>
        </p:nvSpPr>
        <p:spPr bwMode="auto">
          <a:xfrm>
            <a:off x="97920" y="6613175"/>
            <a:ext cx="4930560" cy="24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©2010 by American Society of Plant Biologists</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640" y="5754844"/>
            <a:ext cx="816480" cy="8813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Rectangle 6"/>
          <p:cNvSpPr/>
          <p:nvPr/>
        </p:nvSpPr>
        <p:spPr>
          <a:xfrm>
            <a:off x="1" y="2716140"/>
            <a:ext cx="9144000" cy="3046988"/>
          </a:xfrm>
          <a:prstGeom prst="rect">
            <a:avLst/>
          </a:prstGeom>
          <a:solidFill>
            <a:schemeClr val="accent6">
              <a:lumMod val="20000"/>
              <a:lumOff val="80000"/>
            </a:schemeClr>
          </a:solidFill>
        </p:spPr>
        <p:txBody>
          <a:bodyPr wrap="square">
            <a:spAutoFit/>
          </a:bodyPr>
          <a:lstStyle/>
          <a:p>
            <a:r>
              <a:rPr lang="en-US" sz="2400" dirty="0" smtClean="0"/>
              <a:t>Table I.:</a:t>
            </a:r>
            <a:r>
              <a:rPr lang="en-US" sz="2400" dirty="0"/>
              <a:t> </a:t>
            </a:r>
            <a:r>
              <a:rPr lang="en-US" sz="2400" dirty="0" smtClean="0"/>
              <a:t> Summary of read number</a:t>
            </a:r>
          </a:p>
          <a:p>
            <a:endParaRPr lang="en-US" sz="2400" dirty="0" smtClean="0"/>
          </a:p>
          <a:p>
            <a:r>
              <a:rPr lang="en-US" sz="2400" dirty="0" smtClean="0"/>
              <a:t>						Post Fruit Set			</a:t>
            </a:r>
            <a:r>
              <a:rPr lang="en-US" sz="2400" dirty="0" err="1" smtClean="0"/>
              <a:t>Véraison</a:t>
            </a:r>
            <a:r>
              <a:rPr lang="en-US" sz="2400" dirty="0" smtClean="0"/>
              <a:t>		Ripening</a:t>
            </a:r>
          </a:p>
          <a:p>
            <a:r>
              <a:rPr lang="en-US" sz="2400" dirty="0" smtClean="0"/>
              <a:t>No. of total reads			17,473,026		20,414,476	21,485,042</a:t>
            </a:r>
          </a:p>
          <a:p>
            <a:r>
              <a:rPr lang="en-US" sz="2400" dirty="0" smtClean="0"/>
              <a:t>No. of mapped reads		14,221,092		16,747,270	17,974,725</a:t>
            </a:r>
          </a:p>
          <a:p>
            <a:r>
              <a:rPr lang="en-US" sz="2400" dirty="0" smtClean="0"/>
              <a:t>Unique						10,875,728		13,949,356	14,713,154</a:t>
            </a:r>
          </a:p>
          <a:p>
            <a:r>
              <a:rPr lang="en-US" sz="2400" dirty="0" smtClean="0"/>
              <a:t>Multi-match				3,345,364			2,797,914		3,261,571</a:t>
            </a:r>
          </a:p>
          <a:p>
            <a:r>
              <a:rPr lang="en-US" sz="2400" dirty="0" smtClean="0"/>
              <a:t>No. of reads not mapped	3,249,965			3,526,757		3,423,777</a:t>
            </a:r>
            <a:endParaRPr lang="en-US" sz="2400" dirty="0"/>
          </a:p>
        </p:txBody>
      </p:sp>
    </p:spTree>
    <p:extLst>
      <p:ext uri="{BB962C8B-B14F-4D97-AF65-F5344CB8AC3E}">
        <p14:creationId xmlns:p14="http://schemas.microsoft.com/office/powerpoint/2010/main" val="99101363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325440" y="-1"/>
            <a:ext cx="8493120" cy="729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Venn diagram showing the genes expressed in each of the three stages of berry development.</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807" y="1291453"/>
            <a:ext cx="6502833" cy="4973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8" name="Text Box 4"/>
          <p:cNvSpPr txBox="1">
            <a:spLocks noChangeArrowheads="1"/>
          </p:cNvSpPr>
          <p:nvPr/>
        </p:nvSpPr>
        <p:spPr bwMode="auto">
          <a:xfrm>
            <a:off x="3974400" y="6636217"/>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Zenoni</a:t>
            </a:r>
            <a:r>
              <a:rPr lang="en-GB" sz="1100" b="1" dirty="0">
                <a:latin typeface="Arial" charset="0"/>
              </a:rPr>
              <a:t> S et al. </a:t>
            </a:r>
            <a:r>
              <a:rPr lang="en-GB" sz="1100" b="1" dirty="0" err="1">
                <a:latin typeface="Arial" charset="0"/>
              </a:rPr>
              <a:t>Plantphysiol</a:t>
            </a:r>
            <a:r>
              <a:rPr lang="en-GB" sz="1100" b="1" dirty="0">
                <a:latin typeface="Arial" charset="0"/>
              </a:rPr>
              <a:t> 2010;152:1787-1795</a:t>
            </a:r>
          </a:p>
        </p:txBody>
      </p:sp>
      <p:sp>
        <p:nvSpPr>
          <p:cNvPr id="6149" name="Text Box 5"/>
          <p:cNvSpPr txBox="1">
            <a:spLocks noChangeArrowheads="1"/>
          </p:cNvSpPr>
          <p:nvPr/>
        </p:nvSpPr>
        <p:spPr bwMode="auto">
          <a:xfrm>
            <a:off x="0" y="6710119"/>
            <a:ext cx="2568222" cy="123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dirty="0">
                <a:latin typeface="Arial" charset="0"/>
              </a:rPr>
              <a:t>©2010 by American Society of Plant Biologists</a:t>
            </a:r>
          </a:p>
        </p:txBody>
      </p:sp>
    </p:spTree>
    <p:extLst>
      <p:ext uri="{BB962C8B-B14F-4D97-AF65-F5344CB8AC3E}">
        <p14:creationId xmlns:p14="http://schemas.microsoft.com/office/powerpoint/2010/main" val="11524527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11-27 at 9.33.53 AM.png"/>
          <p:cNvPicPr>
            <a:picLocks noChangeAspect="1"/>
          </p:cNvPicPr>
          <p:nvPr/>
        </p:nvPicPr>
        <p:blipFill rotWithShape="1">
          <a:blip r:embed="rId2">
            <a:extLst>
              <a:ext uri="{28A0092B-C50C-407E-A947-70E740481C1C}">
                <a14:useLocalDpi xmlns:a14="http://schemas.microsoft.com/office/drawing/2010/main" val="0"/>
              </a:ext>
            </a:extLst>
          </a:blip>
          <a:srcRect l="3968" t="11278" r="20812" b="9599"/>
          <a:stretch/>
        </p:blipFill>
        <p:spPr>
          <a:xfrm>
            <a:off x="1" y="1102108"/>
            <a:ext cx="9137812" cy="5713695"/>
          </a:xfrm>
          <a:prstGeom prst="rect">
            <a:avLst/>
          </a:prstGeom>
        </p:spPr>
      </p:pic>
      <p:sp>
        <p:nvSpPr>
          <p:cNvPr id="8" name="Rectangle 7"/>
          <p:cNvSpPr/>
          <p:nvPr/>
        </p:nvSpPr>
        <p:spPr>
          <a:xfrm>
            <a:off x="1952119" y="1815855"/>
            <a:ext cx="619221" cy="566798"/>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571340" y="2382653"/>
            <a:ext cx="1259432" cy="902679"/>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057072" y="306610"/>
            <a:ext cx="5330606" cy="646331"/>
          </a:xfrm>
          <a:prstGeom prst="rect">
            <a:avLst/>
          </a:prstGeom>
          <a:noFill/>
        </p:spPr>
        <p:txBody>
          <a:bodyPr wrap="none" rtlCol="0">
            <a:spAutoFit/>
          </a:bodyPr>
          <a:lstStyle/>
          <a:p>
            <a:r>
              <a:rPr lang="en-US" sz="3600" dirty="0" err="1" smtClean="0">
                <a:latin typeface="Arial Black"/>
                <a:cs typeface="Arial Black"/>
              </a:rPr>
              <a:t>Gramene</a:t>
            </a:r>
            <a:r>
              <a:rPr lang="en-US" sz="3600" dirty="0" smtClean="0">
                <a:latin typeface="Arial Black"/>
                <a:cs typeface="Arial Black"/>
              </a:rPr>
              <a:t> Homepage</a:t>
            </a:r>
            <a:endParaRPr lang="en-US" sz="3600" dirty="0">
              <a:latin typeface="Arial Black"/>
              <a:cs typeface="Arial Black"/>
            </a:endParaRPr>
          </a:p>
        </p:txBody>
      </p:sp>
    </p:spTree>
    <p:extLst>
      <p:ext uri="{BB962C8B-B14F-4D97-AF65-F5344CB8AC3E}">
        <p14:creationId xmlns:p14="http://schemas.microsoft.com/office/powerpoint/2010/main" val="398610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p:cNvGrpSpPr>
            <a:grpSpLocks/>
          </p:cNvGrpSpPr>
          <p:nvPr/>
        </p:nvGrpSpPr>
        <p:grpSpPr bwMode="auto">
          <a:xfrm>
            <a:off x="0" y="0"/>
            <a:ext cx="9144000" cy="6858000"/>
            <a:chOff x="0" y="0"/>
            <a:chExt cx="9144000" cy="6858000"/>
          </a:xfrm>
        </p:grpSpPr>
        <p:pic>
          <p:nvPicPr>
            <p:cNvPr id="20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327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41786"/>
              <a:ext cx="5791200" cy="331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540258"/>
              <a:ext cx="5791200" cy="331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2514600" y="2362200"/>
              <a:ext cx="2514600" cy="369888"/>
            </a:xfrm>
            <a:prstGeom prst="rect">
              <a:avLst/>
            </a:prstGeom>
            <a:solidFill>
              <a:schemeClr val="bg1">
                <a:lumMod val="95000"/>
              </a:schemeClr>
            </a:solidFill>
          </p:spPr>
          <p:txBody>
            <a:bodyPr>
              <a:spAutoFit/>
            </a:bodyPr>
            <a:lstStyle/>
            <a:p>
              <a:pPr fontAlgn="auto">
                <a:spcBef>
                  <a:spcPts val="0"/>
                </a:spcBef>
                <a:spcAft>
                  <a:spcPts val="0"/>
                </a:spcAft>
                <a:defRPr/>
              </a:pPr>
              <a:r>
                <a:rPr lang="en-US" dirty="0">
                  <a:latin typeface="+mn-lt"/>
                  <a:ea typeface="+mn-ea"/>
                  <a:cs typeface="+mn-cs"/>
                </a:rPr>
                <a:t>5-week Fruit set stage</a:t>
              </a:r>
            </a:p>
          </p:txBody>
        </p:sp>
        <p:sp>
          <p:nvSpPr>
            <p:cNvPr id="17" name="TextBox 16"/>
            <p:cNvSpPr txBox="1"/>
            <p:nvPr/>
          </p:nvSpPr>
          <p:spPr>
            <a:xfrm>
              <a:off x="914400" y="5257800"/>
              <a:ext cx="2514600" cy="369888"/>
            </a:xfrm>
            <a:prstGeom prst="rect">
              <a:avLst/>
            </a:prstGeom>
            <a:solidFill>
              <a:schemeClr val="bg1">
                <a:lumMod val="95000"/>
              </a:schemeClr>
            </a:solidFill>
          </p:spPr>
          <p:txBody>
            <a:bodyPr>
              <a:spAutoFit/>
            </a:bodyPr>
            <a:lstStyle/>
            <a:p>
              <a:pPr fontAlgn="auto">
                <a:spcBef>
                  <a:spcPts val="0"/>
                </a:spcBef>
                <a:spcAft>
                  <a:spcPts val="0"/>
                </a:spcAft>
                <a:defRPr/>
              </a:pPr>
              <a:r>
                <a:rPr lang="en-US" dirty="0">
                  <a:latin typeface="+mn-lt"/>
                  <a:ea typeface="+mn-ea"/>
                  <a:cs typeface="+mn-cs"/>
                </a:rPr>
                <a:t>10-week </a:t>
              </a:r>
              <a:r>
                <a:rPr lang="en-US" dirty="0" err="1">
                  <a:latin typeface="+mn-lt"/>
                  <a:ea typeface="+mn-ea"/>
                  <a:cs typeface="+mn-cs"/>
                </a:rPr>
                <a:t>Veraison</a:t>
              </a:r>
              <a:r>
                <a:rPr lang="en-US" dirty="0">
                  <a:latin typeface="+mn-lt"/>
                  <a:ea typeface="+mn-ea"/>
                  <a:cs typeface="+mn-cs"/>
                </a:rPr>
                <a:t> stage</a:t>
              </a:r>
            </a:p>
          </p:txBody>
        </p:sp>
        <p:sp>
          <p:nvSpPr>
            <p:cNvPr id="18" name="TextBox 17"/>
            <p:cNvSpPr txBox="1"/>
            <p:nvPr/>
          </p:nvSpPr>
          <p:spPr>
            <a:xfrm>
              <a:off x="5105400" y="6096000"/>
              <a:ext cx="2514600" cy="369888"/>
            </a:xfrm>
            <a:prstGeom prst="rect">
              <a:avLst/>
            </a:prstGeom>
            <a:solidFill>
              <a:schemeClr val="bg1">
                <a:lumMod val="95000"/>
              </a:schemeClr>
            </a:solidFill>
          </p:spPr>
          <p:txBody>
            <a:bodyPr>
              <a:spAutoFit/>
            </a:bodyPr>
            <a:lstStyle/>
            <a:p>
              <a:pPr fontAlgn="auto">
                <a:spcBef>
                  <a:spcPts val="0"/>
                </a:spcBef>
                <a:spcAft>
                  <a:spcPts val="0"/>
                </a:spcAft>
                <a:defRPr/>
              </a:pPr>
              <a:r>
                <a:rPr lang="en-US" dirty="0">
                  <a:latin typeface="+mn-lt"/>
                  <a:ea typeface="+mn-ea"/>
                  <a:cs typeface="+mn-cs"/>
                </a:rPr>
                <a:t>15-week Ripening stage</a:t>
              </a:r>
            </a:p>
          </p:txBody>
        </p:sp>
      </p:grpSp>
      <p:sp>
        <p:nvSpPr>
          <p:cNvPr id="2" name="Title 1"/>
          <p:cNvSpPr>
            <a:spLocks noGrp="1"/>
          </p:cNvSpPr>
          <p:nvPr>
            <p:ph type="ctrTitle"/>
          </p:nvPr>
        </p:nvSpPr>
        <p:spPr>
          <a:xfrm>
            <a:off x="6019800" y="0"/>
            <a:ext cx="2819400" cy="2079625"/>
          </a:xfrm>
          <a:solidFill>
            <a:schemeClr val="bg1">
              <a:lumMod val="95000"/>
            </a:schemeClr>
          </a:solidFill>
        </p:spPr>
        <p:txBody>
          <a:bodyPr rtlCol="0">
            <a:noAutofit/>
          </a:bodyPr>
          <a:lstStyle/>
          <a:p>
            <a:pPr algn="l" fontAlgn="auto">
              <a:spcAft>
                <a:spcPts val="0"/>
              </a:spcAft>
              <a:defRPr/>
            </a:pPr>
            <a:r>
              <a:rPr lang="en-US" sz="1600" dirty="0" err="1" smtClean="0">
                <a:ea typeface="+mj-ea"/>
              </a:rPr>
              <a:t>Zenoni</a:t>
            </a:r>
            <a:r>
              <a:rPr lang="en-US" sz="1600" dirty="0" smtClean="0">
                <a:ea typeface="+mj-ea"/>
              </a:rPr>
              <a:t> et al RNA-</a:t>
            </a:r>
            <a:r>
              <a:rPr lang="en-US" sz="1600" dirty="0" err="1" smtClean="0">
                <a:ea typeface="+mj-ea"/>
              </a:rPr>
              <a:t>seq</a:t>
            </a:r>
            <a:r>
              <a:rPr lang="en-US" sz="1600" dirty="0" smtClean="0">
                <a:ea typeface="+mj-ea"/>
              </a:rPr>
              <a:t> expression data. RPKM values analyzed by looking for genes preferentially expressed in 10 and 15 weeks compared to the 5 week sample. </a:t>
            </a:r>
            <a:br>
              <a:rPr lang="en-US" sz="1600" dirty="0" smtClean="0">
                <a:ea typeface="+mj-ea"/>
              </a:rPr>
            </a:br>
            <a:r>
              <a:rPr lang="en-US" sz="1600" dirty="0" smtClean="0">
                <a:ea typeface="+mj-ea"/>
              </a:rPr>
              <a:t>Maximum cutoff used = 2</a:t>
            </a:r>
          </a:p>
        </p:txBody>
      </p:sp>
      <p:grpSp>
        <p:nvGrpSpPr>
          <p:cNvPr id="5" name="Group 10"/>
          <p:cNvGrpSpPr>
            <a:grpSpLocks/>
          </p:cNvGrpSpPr>
          <p:nvPr/>
        </p:nvGrpSpPr>
        <p:grpSpPr bwMode="auto">
          <a:xfrm>
            <a:off x="838200" y="152400"/>
            <a:ext cx="3581400" cy="3962400"/>
            <a:chOff x="838200" y="152400"/>
            <a:chExt cx="3581400" cy="3962400"/>
          </a:xfrm>
        </p:grpSpPr>
        <p:sp>
          <p:nvSpPr>
            <p:cNvPr id="7" name="Rounded Rectangle 6"/>
            <p:cNvSpPr/>
            <p:nvPr/>
          </p:nvSpPr>
          <p:spPr>
            <a:xfrm>
              <a:off x="838200" y="152400"/>
              <a:ext cx="228600" cy="3810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ounded Rectangle 7"/>
            <p:cNvSpPr/>
            <p:nvPr/>
          </p:nvSpPr>
          <p:spPr>
            <a:xfrm>
              <a:off x="4191000" y="3733800"/>
              <a:ext cx="228600" cy="3810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838200" y="3048000"/>
              <a:ext cx="228600" cy="3810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63" name="TextBox 9"/>
            <p:cNvSpPr txBox="1">
              <a:spLocks noChangeArrowheads="1"/>
            </p:cNvSpPr>
            <p:nvPr/>
          </p:nvSpPr>
          <p:spPr bwMode="auto">
            <a:xfrm>
              <a:off x="1143000" y="228600"/>
              <a:ext cx="1355499" cy="276999"/>
            </a:xfrm>
            <a:prstGeom prst="rect">
              <a:avLst/>
            </a:prstGeom>
            <a:solidFill>
              <a:schemeClr val="tx1"/>
            </a:solidFill>
            <a:ln w="9525">
              <a:solidFill>
                <a:srgbClr val="FFFF00"/>
              </a:solidFill>
              <a:miter lim="800000"/>
              <a:headEnd/>
              <a:tailEnd/>
            </a:ln>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solidFill>
                    <a:srgbClr val="FFFF00"/>
                  </a:solidFill>
                </a:rPr>
                <a:t>Lignin biosynthesis</a:t>
              </a:r>
            </a:p>
          </p:txBody>
        </p:sp>
      </p:grpSp>
      <p:grpSp>
        <p:nvGrpSpPr>
          <p:cNvPr id="6" name="Group 20"/>
          <p:cNvGrpSpPr>
            <a:grpSpLocks/>
          </p:cNvGrpSpPr>
          <p:nvPr/>
        </p:nvGrpSpPr>
        <p:grpSpPr bwMode="auto">
          <a:xfrm>
            <a:off x="0" y="2133600"/>
            <a:ext cx="8839200" cy="4343400"/>
            <a:chOff x="0" y="2133600"/>
            <a:chExt cx="8839200" cy="4343400"/>
          </a:xfrm>
        </p:grpSpPr>
        <p:grpSp>
          <p:nvGrpSpPr>
            <p:cNvPr id="2055" name="Group 14"/>
            <p:cNvGrpSpPr>
              <a:grpSpLocks/>
            </p:cNvGrpSpPr>
            <p:nvPr/>
          </p:nvGrpSpPr>
          <p:grpSpPr bwMode="auto">
            <a:xfrm>
              <a:off x="0" y="2590800"/>
              <a:ext cx="4114800" cy="3886200"/>
              <a:chOff x="0" y="2590800"/>
              <a:chExt cx="4114800" cy="3886200"/>
            </a:xfrm>
          </p:grpSpPr>
          <p:sp>
            <p:nvSpPr>
              <p:cNvPr id="12" name="Rounded Rectangle 11"/>
              <p:cNvSpPr/>
              <p:nvPr/>
            </p:nvSpPr>
            <p:spPr>
              <a:xfrm>
                <a:off x="0" y="2590800"/>
                <a:ext cx="838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ounded Rectangle 12"/>
              <p:cNvSpPr/>
              <p:nvPr/>
            </p:nvSpPr>
            <p:spPr>
              <a:xfrm>
                <a:off x="3276600" y="6172200"/>
                <a:ext cx="838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ounded Rectangle 13"/>
              <p:cNvSpPr/>
              <p:nvPr/>
            </p:nvSpPr>
            <p:spPr>
              <a:xfrm>
                <a:off x="0" y="5562600"/>
                <a:ext cx="838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9" name="Rectangle 18"/>
            <p:cNvSpPr/>
            <p:nvPr/>
          </p:nvSpPr>
          <p:spPr>
            <a:xfrm>
              <a:off x="6019800" y="2133600"/>
              <a:ext cx="2819400" cy="1169988"/>
            </a:xfrm>
            <a:prstGeom prst="rect">
              <a:avLst/>
            </a:prstGeom>
            <a:solidFill>
              <a:schemeClr val="bg1">
                <a:lumMod val="95000"/>
              </a:schemeClr>
            </a:solidFill>
          </p:spPr>
          <p:txBody>
            <a:bodyPr>
              <a:spAutoFit/>
            </a:bodyPr>
            <a:lstStyle/>
            <a:p>
              <a:pPr fontAlgn="auto">
                <a:spcBef>
                  <a:spcPts val="0"/>
                </a:spcBef>
                <a:spcAft>
                  <a:spcPts val="0"/>
                </a:spcAft>
                <a:defRPr/>
              </a:pPr>
              <a:r>
                <a:rPr lang="en-US" sz="1400" dirty="0">
                  <a:latin typeface="+mn-lt"/>
                  <a:ea typeface="+mn-ea"/>
                  <a:cs typeface="+mn-cs"/>
                </a:rPr>
                <a:t>About 9,000 genes are differentially expressed. Of these ~3400  in 5-week sample, ~1200 in 10-week and ~900 in 15-week sample mapped to the </a:t>
              </a:r>
              <a:r>
                <a:rPr lang="en-US" sz="1400" dirty="0" err="1">
                  <a:latin typeface="+mn-lt"/>
                  <a:ea typeface="+mn-ea"/>
                  <a:cs typeface="+mn-cs"/>
                </a:rPr>
                <a:t>VitisCyc</a:t>
              </a:r>
              <a:r>
                <a:rPr lang="en-US" sz="1400" dirty="0">
                  <a:latin typeface="+mn-lt"/>
                  <a:ea typeface="+mn-ea"/>
                  <a:cs typeface="+mn-cs"/>
                </a:rPr>
                <a:t> metabolic network.</a:t>
              </a:r>
            </a:p>
          </p:txBody>
        </p:sp>
      </p:grpSp>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4798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39762"/>
          </a:xfrm>
          <a:solidFill>
            <a:srgbClr val="800000"/>
          </a:solidFill>
        </p:spPr>
        <p:txBody>
          <a:bodyPr rtlCol="0">
            <a:normAutofit fontScale="90000"/>
          </a:bodyPr>
          <a:lstStyle/>
          <a:p>
            <a:pPr fontAlgn="auto">
              <a:spcAft>
                <a:spcPts val="0"/>
              </a:spcAft>
              <a:defRPr/>
            </a:pPr>
            <a:r>
              <a:rPr lang="en-US" b="1" dirty="0" smtClean="0">
                <a:solidFill>
                  <a:srgbClr val="FFFF00"/>
                </a:solidFill>
                <a:ea typeface="+mj-ea"/>
              </a:rPr>
              <a:t>Lignin Biosynthesis</a:t>
            </a:r>
          </a:p>
        </p:txBody>
      </p:sp>
      <p:grpSp>
        <p:nvGrpSpPr>
          <p:cNvPr id="3075" name="Group 10"/>
          <p:cNvGrpSpPr>
            <a:grpSpLocks/>
          </p:cNvGrpSpPr>
          <p:nvPr/>
        </p:nvGrpSpPr>
        <p:grpSpPr bwMode="auto">
          <a:xfrm>
            <a:off x="228600" y="1295400"/>
            <a:ext cx="8634413" cy="4800600"/>
            <a:chOff x="228600" y="1295400"/>
            <a:chExt cx="8633635" cy="4800600"/>
          </a:xfrm>
        </p:grpSpPr>
        <p:pic>
          <p:nvPicPr>
            <p:cNvPr id="3076" name="Picture 2"/>
            <p:cNvPicPr>
              <a:picLocks noChangeAspect="1" noChangeArrowheads="1"/>
            </p:cNvPicPr>
            <p:nvPr/>
          </p:nvPicPr>
          <p:blipFill>
            <a:blip r:embed="rId2">
              <a:extLst>
                <a:ext uri="{28A0092B-C50C-407E-A947-70E740481C1C}">
                  <a14:useLocalDpi xmlns:a14="http://schemas.microsoft.com/office/drawing/2010/main" val="0"/>
                </a:ext>
              </a:extLst>
            </a:blip>
            <a:srcRect l="10629" t="10501" r="17763" b="17900"/>
            <a:stretch>
              <a:fillRect/>
            </a:stretch>
          </p:blipFill>
          <p:spPr bwMode="auto">
            <a:xfrm>
              <a:off x="228600" y="1295400"/>
              <a:ext cx="8193024"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3"/>
            <p:cNvPicPr>
              <a:picLocks noChangeAspect="1" noChangeArrowheads="1"/>
            </p:cNvPicPr>
            <p:nvPr/>
          </p:nvPicPr>
          <p:blipFill>
            <a:blip r:embed="rId3">
              <a:extLst>
                <a:ext uri="{28A0092B-C50C-407E-A947-70E740481C1C}">
                  <a14:useLocalDpi xmlns:a14="http://schemas.microsoft.com/office/drawing/2010/main" val="0"/>
                </a:ext>
              </a:extLst>
            </a:blip>
            <a:srcRect l="4575" t="10001" r="65141" b="42728"/>
            <a:stretch>
              <a:fillRect/>
            </a:stretch>
          </p:blipFill>
          <p:spPr bwMode="auto">
            <a:xfrm>
              <a:off x="5715000" y="3124200"/>
              <a:ext cx="597877"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8" name="TextBox 6"/>
            <p:cNvSpPr txBox="1">
              <a:spLocks noChangeArrowheads="1"/>
            </p:cNvSpPr>
            <p:nvPr/>
          </p:nvSpPr>
          <p:spPr bwMode="auto">
            <a:xfrm>
              <a:off x="1784499" y="1529326"/>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3079" name="TextBox 7"/>
            <p:cNvSpPr txBox="1">
              <a:spLocks noChangeArrowheads="1"/>
            </p:cNvSpPr>
            <p:nvPr/>
          </p:nvSpPr>
          <p:spPr bwMode="auto">
            <a:xfrm>
              <a:off x="1164266" y="2394099"/>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3080" name="TextBox 8"/>
            <p:cNvSpPr txBox="1">
              <a:spLocks noChangeArrowheads="1"/>
            </p:cNvSpPr>
            <p:nvPr/>
          </p:nvSpPr>
          <p:spPr bwMode="auto">
            <a:xfrm>
              <a:off x="2514600" y="4462132"/>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3081" name="TextBox 9"/>
            <p:cNvSpPr txBox="1">
              <a:spLocks noChangeArrowheads="1"/>
            </p:cNvSpPr>
            <p:nvPr/>
          </p:nvSpPr>
          <p:spPr bwMode="auto">
            <a:xfrm>
              <a:off x="7795435" y="1702992"/>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gr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3914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a:spLocks noGrp="1"/>
          </p:cNvSpPr>
          <p:nvPr>
            <p:ph type="title"/>
          </p:nvPr>
        </p:nvSpPr>
        <p:spPr>
          <a:xfrm>
            <a:off x="0" y="0"/>
            <a:ext cx="9144000" cy="792163"/>
          </a:xfrm>
          <a:solidFill>
            <a:srgbClr val="800000"/>
          </a:solidFill>
        </p:spPr>
        <p:txBody>
          <a:bodyPr>
            <a:normAutofit/>
          </a:bodyPr>
          <a:lstStyle/>
          <a:p>
            <a:r>
              <a:rPr lang="en-US" sz="3600" b="1" dirty="0" err="1">
                <a:solidFill>
                  <a:srgbClr val="FFFF00"/>
                </a:solidFill>
                <a:latin typeface="Calibri" charset="0"/>
              </a:rPr>
              <a:t>Leucodelphinidin</a:t>
            </a:r>
            <a:r>
              <a:rPr lang="en-US" sz="3600" b="1" dirty="0">
                <a:solidFill>
                  <a:srgbClr val="FFFF00"/>
                </a:solidFill>
                <a:latin typeface="Calibri" charset="0"/>
              </a:rPr>
              <a:t> Flavonoid Biosynthesis</a:t>
            </a:r>
          </a:p>
        </p:txBody>
      </p:sp>
      <p:grpSp>
        <p:nvGrpSpPr>
          <p:cNvPr id="4099" name="Group 10"/>
          <p:cNvGrpSpPr>
            <a:grpSpLocks/>
          </p:cNvGrpSpPr>
          <p:nvPr/>
        </p:nvGrpSpPr>
        <p:grpSpPr bwMode="auto">
          <a:xfrm>
            <a:off x="155808" y="1659113"/>
            <a:ext cx="8675688" cy="3673475"/>
            <a:chOff x="457200" y="914400"/>
            <a:chExt cx="8676167" cy="3674063"/>
          </a:xfrm>
        </p:grpSpPr>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7907" r="6667" b="24187"/>
            <a:stretch>
              <a:fillRect/>
            </a:stretch>
          </p:blipFill>
          <p:spPr bwMode="auto">
            <a:xfrm>
              <a:off x="457200" y="914400"/>
              <a:ext cx="8153400" cy="367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3"/>
            <p:cNvPicPr>
              <a:picLocks noChangeAspect="1" noChangeArrowheads="1"/>
            </p:cNvPicPr>
            <p:nvPr/>
          </p:nvPicPr>
          <p:blipFill>
            <a:blip r:embed="rId3">
              <a:extLst>
                <a:ext uri="{28A0092B-C50C-407E-A947-70E740481C1C}">
                  <a14:useLocalDpi xmlns:a14="http://schemas.microsoft.com/office/drawing/2010/main" val="0"/>
                </a:ext>
              </a:extLst>
            </a:blip>
            <a:srcRect l="4575" t="10001" r="65141" b="42728"/>
            <a:stretch>
              <a:fillRect/>
            </a:stretch>
          </p:blipFill>
          <p:spPr bwMode="auto">
            <a:xfrm>
              <a:off x="2438400" y="2743200"/>
              <a:ext cx="597877"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02" name="TextBox 6"/>
            <p:cNvSpPr txBox="1">
              <a:spLocks noChangeArrowheads="1"/>
            </p:cNvSpPr>
            <p:nvPr/>
          </p:nvSpPr>
          <p:spPr bwMode="auto">
            <a:xfrm>
              <a:off x="1162497" y="1206798"/>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4103" name="TextBox 7"/>
            <p:cNvSpPr txBox="1">
              <a:spLocks noChangeArrowheads="1"/>
            </p:cNvSpPr>
            <p:nvPr/>
          </p:nvSpPr>
          <p:spPr bwMode="auto">
            <a:xfrm>
              <a:off x="4697827" y="1382233"/>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4104" name="TextBox 8"/>
            <p:cNvSpPr txBox="1">
              <a:spLocks noChangeArrowheads="1"/>
            </p:cNvSpPr>
            <p:nvPr/>
          </p:nvSpPr>
          <p:spPr bwMode="auto">
            <a:xfrm>
              <a:off x="6629400" y="2286000"/>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sp>
          <p:nvSpPr>
            <p:cNvPr id="4105" name="TextBox 9"/>
            <p:cNvSpPr txBox="1">
              <a:spLocks noChangeArrowheads="1"/>
            </p:cNvSpPr>
            <p:nvPr/>
          </p:nvSpPr>
          <p:spPr bwMode="auto">
            <a:xfrm>
              <a:off x="8066567" y="990600"/>
              <a:ext cx="1066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Fs V R</a:t>
              </a:r>
            </a:p>
          </p:txBody>
        </p:sp>
      </p:gr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l="4575" t="10001" r="65141" b="42728"/>
          <a:stretch>
            <a:fillRect/>
          </a:stretch>
        </p:blipFill>
        <p:spPr bwMode="auto">
          <a:xfrm>
            <a:off x="4422642" y="5096446"/>
            <a:ext cx="597931"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16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533400" y="1752600"/>
            <a:ext cx="7772400" cy="3429000"/>
          </a:xfrm>
        </p:spPr>
        <p:txBody>
          <a:bodyPr rtlCol="0">
            <a:normAutofit fontScale="90000"/>
          </a:bodyPr>
          <a:lstStyle/>
          <a:p>
            <a:pPr algn="l" fontAlgn="auto">
              <a:spcAft>
                <a:spcPts val="0"/>
              </a:spcAft>
              <a:defRPr/>
            </a:pPr>
            <a:r>
              <a:rPr lang="en-US" sz="4000" u="sng" dirty="0" smtClean="0"/>
              <a:t>Funding </a:t>
            </a:r>
            <a:r>
              <a:rPr lang="en-US" sz="4000" dirty="0" smtClean="0"/>
              <a:t/>
            </a:r>
            <a:br>
              <a:rPr lang="en-US" sz="4000" dirty="0" smtClean="0"/>
            </a:br>
            <a:r>
              <a:rPr lang="en-US" sz="2800" dirty="0" smtClean="0"/>
              <a:t>National Science Foundation</a:t>
            </a:r>
            <a:br>
              <a:rPr lang="en-US" sz="2800" dirty="0" smtClean="0"/>
            </a:br>
            <a:r>
              <a:rPr lang="en-US" sz="2800" dirty="0" smtClean="0"/>
              <a:t>Oregon State University</a:t>
            </a:r>
            <a:br>
              <a:rPr lang="en-US" sz="2800" dirty="0" smtClean="0"/>
            </a:br>
            <a:r>
              <a:rPr lang="en-US" sz="2800" dirty="0" smtClean="0"/>
              <a:t>USDA-ARS</a:t>
            </a:r>
            <a:br>
              <a:rPr lang="en-US" sz="2800" dirty="0" smtClean="0"/>
            </a:br>
            <a:r>
              <a:rPr lang="en-US" sz="2800" dirty="0" smtClean="0"/>
              <a:t/>
            </a:r>
            <a:br>
              <a:rPr lang="en-US" sz="2800" dirty="0" smtClean="0"/>
            </a:br>
            <a:r>
              <a:rPr lang="en-US" u="sng" dirty="0" smtClean="0"/>
              <a:t>Collaborators</a:t>
            </a:r>
            <a:r>
              <a:rPr lang="en-US" sz="2800" dirty="0" smtClean="0"/>
              <a:t/>
            </a:r>
            <a:br>
              <a:rPr lang="en-US" sz="2800" dirty="0" smtClean="0"/>
            </a:br>
            <a:r>
              <a:rPr lang="en-US" sz="2800" dirty="0" smtClean="0"/>
              <a:t>Cold Spring Harbor Laboratory</a:t>
            </a:r>
            <a:br>
              <a:rPr lang="en-US" sz="2800" dirty="0" smtClean="0"/>
            </a:br>
            <a:r>
              <a:rPr lang="en-US" sz="2800" dirty="0" smtClean="0"/>
              <a:t>Oregon State University</a:t>
            </a:r>
            <a:br>
              <a:rPr lang="en-US" sz="2800" dirty="0" smtClean="0"/>
            </a:br>
            <a:r>
              <a:rPr lang="en-US" sz="2800" dirty="0" smtClean="0"/>
              <a:t>European Bioinformatics Institute</a:t>
            </a:r>
            <a:br>
              <a:rPr lang="en-US" sz="2800" dirty="0" smtClean="0"/>
            </a:br>
            <a:r>
              <a:rPr lang="en-US" sz="2800" dirty="0" smtClean="0"/>
              <a:t>Ontario Institute for Cancer Research</a:t>
            </a:r>
            <a:br>
              <a:rPr lang="en-US" sz="2800" dirty="0" smtClean="0"/>
            </a:br>
            <a:r>
              <a:rPr lang="en-US" sz="2800" dirty="0" smtClean="0"/>
              <a:t>American Society for Plant Biologists</a:t>
            </a:r>
            <a:br>
              <a:rPr lang="en-US" sz="2800" dirty="0" smtClean="0"/>
            </a:br>
            <a:r>
              <a:rPr lang="en-US" sz="2800" dirty="0" smtClean="0"/>
              <a:t>Cornell University</a:t>
            </a:r>
            <a:br>
              <a:rPr lang="en-US" sz="2800" dirty="0" smtClean="0"/>
            </a:br>
            <a:r>
              <a:rPr lang="en-US" sz="2800" b="1" dirty="0" smtClean="0"/>
              <a:t>All of you !</a:t>
            </a:r>
            <a:r>
              <a:rPr lang="en-US" sz="2000" b="1" dirty="0" smtClean="0"/>
              <a:t/>
            </a:r>
            <a:br>
              <a:rPr lang="en-US" sz="2000" b="1" dirty="0" smtClean="0"/>
            </a:br>
            <a:endParaRPr lang="en-US" sz="2800" dirty="0" smtClean="0"/>
          </a:p>
        </p:txBody>
      </p:sp>
      <p:pic>
        <p:nvPicPr>
          <p:cNvPr id="4099" name="Picture 2"/>
          <p:cNvPicPr>
            <a:picLocks noChangeAspect="1" noChangeArrowheads="1"/>
          </p:cNvPicPr>
          <p:nvPr/>
        </p:nvPicPr>
        <p:blipFill>
          <a:blip r:embed="rId2" cstate="print"/>
          <a:srcRect/>
          <a:stretch>
            <a:fillRect/>
          </a:stretch>
        </p:blipFill>
        <p:spPr bwMode="auto">
          <a:xfrm>
            <a:off x="0" y="6538913"/>
            <a:ext cx="990600" cy="319087"/>
          </a:xfrm>
          <a:prstGeom prst="rect">
            <a:avLst/>
          </a:prstGeom>
          <a:noFill/>
          <a:ln w="9525">
            <a:noFill/>
            <a:miter lim="800000"/>
            <a:headEnd/>
            <a:tailEnd/>
          </a:ln>
        </p:spPr>
      </p:pic>
      <p:sp>
        <p:nvSpPr>
          <p:cNvPr id="4" name="TextBox 3"/>
          <p:cNvSpPr txBox="1"/>
          <p:nvPr/>
        </p:nvSpPr>
        <p:spPr>
          <a:xfrm>
            <a:off x="6172200" y="1143000"/>
            <a:ext cx="2590800" cy="5632311"/>
          </a:xfrm>
          <a:prstGeom prst="rect">
            <a:avLst/>
          </a:prstGeom>
          <a:solidFill>
            <a:schemeClr val="accent6">
              <a:lumMod val="40000"/>
              <a:lumOff val="60000"/>
            </a:schemeClr>
          </a:solidFill>
        </p:spPr>
        <p:txBody>
          <a:bodyPr>
            <a:spAutoFit/>
          </a:bodyPr>
          <a:lstStyle/>
          <a:p>
            <a:pPr fontAlgn="auto">
              <a:spcBef>
                <a:spcPts val="0"/>
              </a:spcBef>
              <a:spcAft>
                <a:spcPts val="0"/>
              </a:spcAft>
              <a:defRPr/>
            </a:pPr>
            <a:r>
              <a:rPr lang="en-US" dirty="0" err="1" smtClean="0">
                <a:latin typeface="+mn-lt"/>
                <a:cs typeface="+mn-cs"/>
              </a:rPr>
              <a:t>Palitha</a:t>
            </a:r>
            <a:r>
              <a:rPr lang="en-US" dirty="0" smtClean="0">
                <a:latin typeface="+mn-lt"/>
                <a:cs typeface="+mn-cs"/>
              </a:rPr>
              <a:t> </a:t>
            </a:r>
            <a:r>
              <a:rPr lang="en-US" dirty="0" err="1">
                <a:latin typeface="+mn-lt"/>
                <a:cs typeface="+mn-cs"/>
              </a:rPr>
              <a:t>Dharmawardhana</a:t>
            </a:r>
            <a:endParaRPr lang="en-US" dirty="0">
              <a:latin typeface="+mn-lt"/>
              <a:cs typeface="+mn-cs"/>
            </a:endParaRPr>
          </a:p>
          <a:p>
            <a:pPr fontAlgn="auto">
              <a:spcBef>
                <a:spcPts val="0"/>
              </a:spcBef>
              <a:spcAft>
                <a:spcPts val="0"/>
              </a:spcAft>
              <a:defRPr/>
            </a:pPr>
            <a:r>
              <a:rPr lang="en-US" dirty="0">
                <a:latin typeface="+mn-lt"/>
                <a:cs typeface="+mn-cs"/>
              </a:rPr>
              <a:t>Vindhya </a:t>
            </a:r>
            <a:r>
              <a:rPr lang="en-US" dirty="0" err="1">
                <a:latin typeface="+mn-lt"/>
                <a:cs typeface="+mn-cs"/>
              </a:rPr>
              <a:t>Amarasinghe</a:t>
            </a:r>
            <a:endParaRPr lang="en-US" dirty="0">
              <a:latin typeface="+mn-lt"/>
              <a:cs typeface="+mn-cs"/>
            </a:endParaRPr>
          </a:p>
          <a:p>
            <a:pPr fontAlgn="auto">
              <a:spcBef>
                <a:spcPts val="0"/>
              </a:spcBef>
              <a:spcAft>
                <a:spcPts val="0"/>
              </a:spcAft>
              <a:defRPr/>
            </a:pPr>
            <a:r>
              <a:rPr lang="en-US" dirty="0">
                <a:latin typeface="+mn-lt"/>
                <a:cs typeface="+mn-cs"/>
              </a:rPr>
              <a:t>Samuel </a:t>
            </a:r>
            <a:r>
              <a:rPr lang="en-US" dirty="0" smtClean="0">
                <a:latin typeface="+mn-lt"/>
                <a:cs typeface="+mn-cs"/>
              </a:rPr>
              <a:t>Fox</a:t>
            </a:r>
          </a:p>
          <a:p>
            <a:pPr fontAlgn="auto">
              <a:spcBef>
                <a:spcPts val="0"/>
              </a:spcBef>
              <a:spcAft>
                <a:spcPts val="0"/>
              </a:spcAft>
              <a:defRPr/>
            </a:pPr>
            <a:r>
              <a:rPr lang="en-US" dirty="0" smtClean="0"/>
              <a:t>Sushma Naithani</a:t>
            </a:r>
          </a:p>
          <a:p>
            <a:pPr fontAlgn="auto">
              <a:spcBef>
                <a:spcPts val="0"/>
              </a:spcBef>
              <a:spcAft>
                <a:spcPts val="0"/>
              </a:spcAft>
              <a:defRPr/>
            </a:pPr>
            <a:r>
              <a:rPr lang="en-US" dirty="0" smtClean="0"/>
              <a:t>Mamatha Hanumappa</a:t>
            </a:r>
          </a:p>
          <a:p>
            <a:pPr>
              <a:defRPr/>
            </a:pPr>
            <a:r>
              <a:rPr lang="en-US" dirty="0" smtClean="0"/>
              <a:t>Justin </a:t>
            </a:r>
            <a:r>
              <a:rPr lang="en-US" dirty="0" err="1" smtClean="0"/>
              <a:t>Preece</a:t>
            </a:r>
            <a:endParaRPr lang="en-US" dirty="0" smtClean="0"/>
          </a:p>
          <a:p>
            <a:pPr>
              <a:defRPr/>
            </a:pPr>
            <a:r>
              <a:rPr lang="en-US" dirty="0" smtClean="0"/>
              <a:t>Abigail Sage</a:t>
            </a:r>
          </a:p>
          <a:p>
            <a:pPr>
              <a:defRPr/>
            </a:pPr>
            <a:r>
              <a:rPr lang="en-US" dirty="0" smtClean="0"/>
              <a:t>Dylan </a:t>
            </a:r>
            <a:r>
              <a:rPr lang="en-US" dirty="0" err="1" smtClean="0"/>
              <a:t>Beorchia</a:t>
            </a:r>
            <a:endParaRPr lang="en-US" dirty="0" smtClean="0"/>
          </a:p>
          <a:p>
            <a:pPr>
              <a:defRPr/>
            </a:pPr>
            <a:r>
              <a:rPr lang="en-US" dirty="0" smtClean="0"/>
              <a:t>Kendra</a:t>
            </a:r>
          </a:p>
          <a:p>
            <a:pPr fontAlgn="auto">
              <a:spcBef>
                <a:spcPts val="0"/>
              </a:spcBef>
              <a:spcAft>
                <a:spcPts val="0"/>
              </a:spcAft>
              <a:defRPr/>
            </a:pPr>
            <a:endParaRPr lang="en-US" dirty="0" smtClean="0"/>
          </a:p>
          <a:p>
            <a:pPr fontAlgn="auto">
              <a:spcBef>
                <a:spcPts val="0"/>
              </a:spcBef>
              <a:spcAft>
                <a:spcPts val="0"/>
              </a:spcAft>
              <a:defRPr/>
            </a:pPr>
            <a:r>
              <a:rPr lang="en-US" dirty="0" smtClean="0">
                <a:latin typeface="+mn-lt"/>
                <a:cs typeface="+mn-cs"/>
              </a:rPr>
              <a:t>Ken Clark</a:t>
            </a:r>
          </a:p>
          <a:p>
            <a:pPr fontAlgn="auto">
              <a:spcBef>
                <a:spcPts val="0"/>
              </a:spcBef>
              <a:spcAft>
                <a:spcPts val="0"/>
              </a:spcAft>
              <a:defRPr/>
            </a:pPr>
            <a:r>
              <a:rPr lang="en-US" dirty="0" smtClean="0"/>
              <a:t>Sharon Wei</a:t>
            </a:r>
          </a:p>
          <a:p>
            <a:pPr fontAlgn="auto">
              <a:spcBef>
                <a:spcPts val="0"/>
              </a:spcBef>
              <a:spcAft>
                <a:spcPts val="0"/>
              </a:spcAft>
              <a:defRPr/>
            </a:pPr>
            <a:r>
              <a:rPr lang="en-US" dirty="0" smtClean="0">
                <a:latin typeface="+mn-lt"/>
                <a:cs typeface="+mn-cs"/>
              </a:rPr>
              <a:t>Doreen Ware</a:t>
            </a:r>
          </a:p>
          <a:p>
            <a:pPr fontAlgn="auto">
              <a:spcBef>
                <a:spcPts val="0"/>
              </a:spcBef>
              <a:spcAft>
                <a:spcPts val="0"/>
              </a:spcAft>
              <a:defRPr/>
            </a:pPr>
            <a:r>
              <a:rPr lang="en-US" dirty="0" smtClean="0"/>
              <a:t>Jim Thomason</a:t>
            </a:r>
          </a:p>
          <a:p>
            <a:pPr fontAlgn="auto">
              <a:spcBef>
                <a:spcPts val="0"/>
              </a:spcBef>
              <a:spcAft>
                <a:spcPts val="0"/>
              </a:spcAft>
              <a:defRPr/>
            </a:pPr>
            <a:r>
              <a:rPr lang="en-US" dirty="0" smtClean="0">
                <a:latin typeface="+mn-lt"/>
                <a:cs typeface="+mn-cs"/>
              </a:rPr>
              <a:t>Paul Kersey</a:t>
            </a:r>
          </a:p>
          <a:p>
            <a:pPr fontAlgn="auto">
              <a:spcBef>
                <a:spcPts val="0"/>
              </a:spcBef>
              <a:spcAft>
                <a:spcPts val="0"/>
              </a:spcAft>
              <a:defRPr/>
            </a:pPr>
            <a:r>
              <a:rPr lang="en-US" dirty="0" smtClean="0"/>
              <a:t>Helen Parkinson</a:t>
            </a:r>
            <a:endParaRPr lang="en-US" dirty="0">
              <a:latin typeface="+mn-lt"/>
              <a:cs typeface="+mn-cs"/>
            </a:endParaRPr>
          </a:p>
          <a:p>
            <a:pPr fontAlgn="auto">
              <a:spcBef>
                <a:spcPts val="0"/>
              </a:spcBef>
              <a:spcAft>
                <a:spcPts val="0"/>
              </a:spcAft>
              <a:defRPr/>
            </a:pPr>
            <a:r>
              <a:rPr lang="en-US" dirty="0" smtClean="0"/>
              <a:t>Lincoln Stein</a:t>
            </a:r>
            <a:endParaRPr lang="en-US" dirty="0" smtClean="0">
              <a:latin typeface="+mn-lt"/>
              <a:cs typeface="+mn-cs"/>
            </a:endParaRPr>
          </a:p>
          <a:p>
            <a:pPr fontAlgn="auto">
              <a:spcBef>
                <a:spcPts val="0"/>
              </a:spcBef>
              <a:spcAft>
                <a:spcPts val="0"/>
              </a:spcAft>
              <a:defRPr/>
            </a:pPr>
            <a:r>
              <a:rPr lang="en-US" dirty="0" err="1" smtClean="0"/>
              <a:t>McCouch</a:t>
            </a:r>
            <a:r>
              <a:rPr lang="en-US" dirty="0" smtClean="0"/>
              <a:t> Lab</a:t>
            </a:r>
          </a:p>
          <a:p>
            <a:pPr fontAlgn="auto">
              <a:spcBef>
                <a:spcPts val="0"/>
              </a:spcBef>
              <a:spcAft>
                <a:spcPts val="0"/>
              </a:spcAft>
              <a:defRPr/>
            </a:pPr>
            <a:r>
              <a:rPr lang="en-US" dirty="0" smtClean="0"/>
              <a:t>Buckler Lab</a:t>
            </a:r>
            <a:endParaRPr lang="en-US" dirty="0">
              <a:latin typeface="+mn-lt"/>
              <a:cs typeface="+mn-cs"/>
            </a:endParaRPr>
          </a:p>
          <a:p>
            <a:pPr fontAlgn="auto">
              <a:spcBef>
                <a:spcPts val="0"/>
              </a:spcBef>
              <a:spcAft>
                <a:spcPts val="0"/>
              </a:spcAft>
              <a:defRPr/>
            </a:pPr>
            <a:endParaRPr lang="en-US" b="1" dirty="0">
              <a:latin typeface="+mn-lt"/>
              <a:cs typeface="+mn-cs"/>
            </a:endParaRPr>
          </a:p>
        </p:txBody>
      </p:sp>
      <p:sp>
        <p:nvSpPr>
          <p:cNvPr id="5" name="TextBox 4"/>
          <p:cNvSpPr txBox="1"/>
          <p:nvPr/>
        </p:nvSpPr>
        <p:spPr>
          <a:xfrm>
            <a:off x="2286000" y="228600"/>
            <a:ext cx="4419600" cy="646113"/>
          </a:xfrm>
          <a:prstGeom prst="rect">
            <a:avLst/>
          </a:prstGeom>
          <a:noFill/>
        </p:spPr>
        <p:txBody>
          <a:bodyPr>
            <a:spAutoFit/>
          </a:bodyPr>
          <a:lstStyle/>
          <a:p>
            <a:pPr algn="ctr" fontAlgn="auto">
              <a:spcBef>
                <a:spcPts val="0"/>
              </a:spcBef>
              <a:spcAft>
                <a:spcPts val="0"/>
              </a:spcAft>
              <a:defRPr/>
            </a:pPr>
            <a:r>
              <a:rPr lang="en-US" sz="3600" b="1" dirty="0">
                <a:solidFill>
                  <a:srgbClr val="0070C0"/>
                </a:solidFill>
                <a:effectLst>
                  <a:outerShdw blurRad="38100" dist="38100" dir="2700000" algn="tl">
                    <a:srgbClr val="000000">
                      <a:alpha val="43137"/>
                    </a:srgbClr>
                  </a:outerShdw>
                </a:effectLst>
                <a:latin typeface="+mn-lt"/>
                <a:cs typeface="+mn-cs"/>
              </a:rPr>
              <a:t>Acknowledgements</a:t>
            </a:r>
          </a:p>
        </p:txBody>
      </p:sp>
    </p:spTree>
    <p:extLst>
      <p:ext uri="{BB962C8B-B14F-4D97-AF65-F5344CB8AC3E}">
        <p14:creationId xmlns:p14="http://schemas.microsoft.com/office/powerpoint/2010/main" val="5545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4">
                                            <p:txEl>
                                              <p:pRg st="2" end="2"/>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4">
                                            <p:txEl>
                                              <p:pRg st="4" end="4"/>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4">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2511228" y="16076720"/>
            <a:ext cx="8816073" cy="6184968"/>
          </a:xfrm>
          <a:prstGeom prst="rect">
            <a:avLst/>
          </a:prstGeom>
          <a:noFill/>
        </p:spPr>
      </p:pic>
      <p:pic>
        <p:nvPicPr>
          <p:cNvPr id="7" name="Picture 6"/>
          <p:cNvPicPr>
            <a:picLocks noChangeAspect="1" noChangeArrowheads="1"/>
          </p:cNvPicPr>
          <p:nvPr/>
        </p:nvPicPr>
        <p:blipFill>
          <a:blip r:embed="rId3" cstate="print"/>
          <a:srcRect/>
          <a:stretch>
            <a:fillRect/>
          </a:stretch>
        </p:blipFill>
        <p:spPr bwMode="auto">
          <a:xfrm>
            <a:off x="1003615" y="1184550"/>
            <a:ext cx="7463000" cy="5235712"/>
          </a:xfrm>
          <a:prstGeom prst="rect">
            <a:avLst/>
          </a:prstGeom>
          <a:noFill/>
        </p:spPr>
      </p:pic>
      <p:sp>
        <p:nvSpPr>
          <p:cNvPr id="9" name="Rectangle 8"/>
          <p:cNvSpPr/>
          <p:nvPr/>
        </p:nvSpPr>
        <p:spPr>
          <a:xfrm>
            <a:off x="3142578" y="6491458"/>
            <a:ext cx="4565980" cy="369057"/>
          </a:xfrm>
          <a:prstGeom prst="rect">
            <a:avLst/>
          </a:prstGeom>
        </p:spPr>
        <p:txBody>
          <a:bodyPr wrap="none" lIns="91164" tIns="45584" rIns="91164" bIns="45584">
            <a:spAutoFit/>
          </a:bodyPr>
          <a:lstStyle/>
          <a:p>
            <a:pPr defTabSz="3906594" fontAlgn="base">
              <a:spcBef>
                <a:spcPct val="0"/>
              </a:spcBef>
              <a:spcAft>
                <a:spcPts val="1000"/>
              </a:spcAft>
            </a:pPr>
            <a:r>
              <a:rPr lang="en-US" dirty="0" err="1" smtClean="0">
                <a:ea typeface="Calibri" pitchFamily="34" charset="0"/>
                <a:cs typeface="Mangal" pitchFamily="2"/>
              </a:rPr>
              <a:t>Shulaev</a:t>
            </a:r>
            <a:r>
              <a:rPr lang="en-US" dirty="0" smtClean="0">
                <a:ea typeface="Calibri" pitchFamily="34" charset="0"/>
                <a:cs typeface="Mangal" pitchFamily="2"/>
              </a:rPr>
              <a:t> et. al 2011. </a:t>
            </a:r>
            <a:r>
              <a:rPr lang="en-US" u="sng" dirty="0"/>
              <a:t>Nat Genet</a:t>
            </a:r>
            <a:r>
              <a:rPr lang="en-US" dirty="0"/>
              <a:t>., 43:109-116. </a:t>
            </a:r>
            <a:r>
              <a:rPr lang="en-US" dirty="0" smtClean="0">
                <a:ea typeface="Calibri" pitchFamily="34" charset="0"/>
                <a:cs typeface="Mangal" pitchFamily="2"/>
              </a:rPr>
              <a:t>.</a:t>
            </a:r>
            <a:r>
              <a:rPr lang="en-US" noProof="1" smtClean="0">
                <a:ea typeface="Calibri" pitchFamily="34" charset="0"/>
                <a:cs typeface="Mangal" pitchFamily="2"/>
              </a:rPr>
              <a:t> </a:t>
            </a:r>
            <a:endParaRPr lang="en-US" dirty="0"/>
          </a:p>
        </p:txBody>
      </p:sp>
      <p:pic>
        <p:nvPicPr>
          <p:cNvPr id="6" name="Picture 2"/>
          <p:cNvPicPr>
            <a:picLocks noChangeAspect="1" noChangeArrowheads="1"/>
          </p:cNvPicPr>
          <p:nvPr/>
        </p:nvPicPr>
        <p:blipFill>
          <a:blip r:embed="rId4" cstate="print"/>
          <a:srcRect/>
          <a:stretch>
            <a:fillRect/>
          </a:stretch>
        </p:blipFill>
        <p:spPr bwMode="auto">
          <a:xfrm>
            <a:off x="7866505" y="6414830"/>
            <a:ext cx="1277495" cy="445685"/>
          </a:xfrm>
          <a:prstGeom prst="rect">
            <a:avLst/>
          </a:prstGeom>
          <a:noFill/>
          <a:ln w="9525">
            <a:noFill/>
            <a:miter lim="800000"/>
            <a:headEnd/>
            <a:tailEnd/>
          </a:ln>
        </p:spPr>
      </p:pic>
      <p:sp>
        <p:nvSpPr>
          <p:cNvPr id="2" name="Rectangle 1"/>
          <p:cNvSpPr/>
          <p:nvPr/>
        </p:nvSpPr>
        <p:spPr>
          <a:xfrm>
            <a:off x="8886" y="0"/>
            <a:ext cx="9135114" cy="954107"/>
          </a:xfrm>
          <a:prstGeom prst="rect">
            <a:avLst/>
          </a:prstGeom>
          <a:solidFill>
            <a:srgbClr val="800000"/>
          </a:solidFill>
        </p:spPr>
        <p:txBody>
          <a:bodyPr wrap="square">
            <a:spAutoFit/>
          </a:bodyPr>
          <a:lstStyle/>
          <a:p>
            <a:pPr algn="ctr"/>
            <a:r>
              <a:rPr lang="en-US" sz="2800" b="1" dirty="0">
                <a:solidFill>
                  <a:srgbClr val="FFFF00"/>
                </a:solidFill>
                <a:latin typeface="Tahoma"/>
                <a:cs typeface="Tahoma"/>
              </a:rPr>
              <a:t>Genome Annotation and </a:t>
            </a:r>
            <a:r>
              <a:rPr lang="en-US" sz="2800" b="1" dirty="0" err="1">
                <a:solidFill>
                  <a:srgbClr val="FFFF00"/>
                </a:solidFill>
                <a:latin typeface="Tahoma"/>
                <a:cs typeface="Tahoma"/>
              </a:rPr>
              <a:t>Curation</a:t>
            </a:r>
            <a:r>
              <a:rPr lang="en-US" sz="2800" b="1" dirty="0">
                <a:solidFill>
                  <a:srgbClr val="FFFF00"/>
                </a:solidFill>
                <a:latin typeface="Tahoma"/>
                <a:cs typeface="Tahoma"/>
              </a:rPr>
              <a:t> of Metabolic Pathways</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0946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0250"/>
          </a:xfrm>
        </p:spPr>
        <p:txBody>
          <a:bodyPr rtlCol="0">
            <a:normAutofit fontScale="90000"/>
          </a:bodyPr>
          <a:lstStyle/>
          <a:p>
            <a:pPr fontAlgn="auto">
              <a:spcAft>
                <a:spcPts val="0"/>
              </a:spcAft>
              <a:defRPr/>
            </a:pPr>
            <a:r>
              <a:rPr lang="en-US" dirty="0" err="1" smtClean="0"/>
              <a:t>Gramene’s</a:t>
            </a:r>
            <a:r>
              <a:rPr lang="en-US" dirty="0" smtClean="0"/>
              <a:t> Key Strengths</a:t>
            </a:r>
            <a:endParaRPr lang="en-US" dirty="0"/>
          </a:p>
        </p:txBody>
      </p:sp>
      <p:sp>
        <p:nvSpPr>
          <p:cNvPr id="3" name="Content Placeholder 2"/>
          <p:cNvSpPr>
            <a:spLocks noGrp="1"/>
          </p:cNvSpPr>
          <p:nvPr>
            <p:ph idx="1"/>
          </p:nvPr>
        </p:nvSpPr>
        <p:spPr>
          <a:xfrm>
            <a:off x="457200" y="1243012"/>
            <a:ext cx="8229600" cy="5157787"/>
          </a:xfrm>
        </p:spPr>
        <p:txBody>
          <a:bodyPr rtlCol="0">
            <a:normAutofit fontScale="85000" lnSpcReduction="20000"/>
          </a:bodyPr>
          <a:lstStyle/>
          <a:p>
            <a:pPr fontAlgn="auto">
              <a:spcAft>
                <a:spcPts val="0"/>
              </a:spcAft>
              <a:buFont typeface="Arial"/>
              <a:buChar char="•"/>
              <a:defRPr/>
            </a:pPr>
            <a:r>
              <a:rPr lang="en-US" dirty="0" smtClean="0"/>
              <a:t>Comparative genomics</a:t>
            </a:r>
          </a:p>
          <a:p>
            <a:pPr lvl="1" fontAlgn="auto">
              <a:spcAft>
                <a:spcPts val="0"/>
              </a:spcAft>
              <a:buFont typeface="Arial"/>
              <a:buChar char="–"/>
              <a:defRPr/>
            </a:pPr>
            <a:r>
              <a:rPr lang="en-US" dirty="0" smtClean="0"/>
              <a:t>Complete reference genomes for 19 plant species including several </a:t>
            </a:r>
            <a:r>
              <a:rPr lang="en-US" dirty="0" err="1" smtClean="0"/>
              <a:t>Oryza</a:t>
            </a:r>
            <a:r>
              <a:rPr lang="en-US" dirty="0" smtClean="0"/>
              <a:t> species</a:t>
            </a:r>
          </a:p>
          <a:p>
            <a:pPr lvl="1" fontAlgn="auto">
              <a:spcAft>
                <a:spcPts val="0"/>
              </a:spcAft>
              <a:buFont typeface="Arial"/>
              <a:buChar char="–"/>
              <a:defRPr/>
            </a:pPr>
            <a:r>
              <a:rPr lang="en-US" dirty="0" smtClean="0"/>
              <a:t>Whole genome alignments</a:t>
            </a:r>
          </a:p>
          <a:p>
            <a:pPr lvl="1" fontAlgn="auto">
              <a:spcAft>
                <a:spcPts val="0"/>
              </a:spcAft>
              <a:buFont typeface="Arial"/>
              <a:buChar char="–"/>
              <a:defRPr/>
            </a:pPr>
            <a:r>
              <a:rPr lang="en-US" dirty="0" smtClean="0"/>
              <a:t>Phylogenetic gene trees</a:t>
            </a:r>
          </a:p>
          <a:p>
            <a:pPr lvl="1" fontAlgn="auto">
              <a:spcAft>
                <a:spcPts val="0"/>
              </a:spcAft>
              <a:buFont typeface="Arial"/>
              <a:buChar char="–"/>
              <a:defRPr/>
            </a:pPr>
            <a:r>
              <a:rPr lang="en-US" dirty="0" smtClean="0"/>
              <a:t>Gene annotations</a:t>
            </a:r>
          </a:p>
          <a:p>
            <a:pPr fontAlgn="auto">
              <a:spcAft>
                <a:spcPts val="0"/>
              </a:spcAft>
              <a:buFont typeface="Arial"/>
              <a:buChar char="•"/>
              <a:defRPr/>
            </a:pPr>
            <a:r>
              <a:rPr lang="en-US" dirty="0" smtClean="0"/>
              <a:t>Extensive variation data sets for rice, maize, Arabidopsis and others.</a:t>
            </a:r>
          </a:p>
          <a:p>
            <a:pPr fontAlgn="auto">
              <a:spcAft>
                <a:spcPts val="0"/>
              </a:spcAft>
              <a:buFont typeface="Arial"/>
              <a:buChar char="•"/>
              <a:defRPr/>
            </a:pPr>
            <a:r>
              <a:rPr lang="en-US" dirty="0" smtClean="0"/>
              <a:t>Integration with Pathways databases</a:t>
            </a:r>
          </a:p>
          <a:p>
            <a:pPr fontAlgn="auto">
              <a:spcAft>
                <a:spcPts val="0"/>
              </a:spcAft>
              <a:buFont typeface="Arial"/>
              <a:buChar char="•"/>
              <a:defRPr/>
            </a:pPr>
            <a:r>
              <a:rPr lang="en-US" dirty="0" smtClean="0"/>
              <a:t>Comparison to genetic maps, markers, genes, and QTLs</a:t>
            </a:r>
          </a:p>
          <a:p>
            <a:pPr>
              <a:buFont typeface="Arial"/>
              <a:buChar char="•"/>
              <a:defRPr/>
            </a:pPr>
            <a:r>
              <a:rPr lang="en-US" dirty="0" smtClean="0"/>
              <a:t>Ability to upload, analyze and share data </a:t>
            </a:r>
          </a:p>
          <a:p>
            <a:pPr>
              <a:buFont typeface="Arial"/>
              <a:buChar char="•"/>
              <a:defRPr/>
            </a:pPr>
            <a:r>
              <a:rPr lang="en-US" dirty="0" smtClean="0"/>
              <a:t>Data mining using </a:t>
            </a:r>
            <a:r>
              <a:rPr lang="en-US" dirty="0" err="1" smtClean="0"/>
              <a:t>Gramene</a:t>
            </a:r>
            <a:r>
              <a:rPr lang="en-US" dirty="0" smtClean="0"/>
              <a:t> Mart your genomics shopping cart</a:t>
            </a:r>
          </a:p>
        </p:txBody>
      </p:sp>
    </p:spTree>
    <p:extLst>
      <p:ext uri="{BB962C8B-B14F-4D97-AF65-F5344CB8AC3E}">
        <p14:creationId xmlns:p14="http://schemas.microsoft.com/office/powerpoint/2010/main" val="3738383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4 at 5.18.29 PM.png"/>
          <p:cNvPicPr>
            <a:picLocks noChangeAspect="1"/>
          </p:cNvPicPr>
          <p:nvPr/>
        </p:nvPicPr>
        <p:blipFill rotWithShape="1">
          <a:blip r:embed="rId2">
            <a:extLst>
              <a:ext uri="{28A0092B-C50C-407E-A947-70E740481C1C}">
                <a14:useLocalDpi xmlns:a14="http://schemas.microsoft.com/office/drawing/2010/main" val="0"/>
              </a:ext>
            </a:extLst>
          </a:blip>
          <a:srcRect r="25531" b="9230"/>
          <a:stretch/>
        </p:blipFill>
        <p:spPr>
          <a:xfrm>
            <a:off x="956562" y="589316"/>
            <a:ext cx="7529892" cy="5736390"/>
          </a:xfrm>
          <a:prstGeom prst="rect">
            <a:avLst/>
          </a:prstGeom>
          <a:ln>
            <a:solidFill>
              <a:srgbClr val="FF0000"/>
            </a:solidFill>
          </a:ln>
        </p:spPr>
      </p:pic>
      <p:sp>
        <p:nvSpPr>
          <p:cNvPr id="9" name="Rounded Rectangle 8"/>
          <p:cNvSpPr/>
          <p:nvPr/>
        </p:nvSpPr>
        <p:spPr>
          <a:xfrm>
            <a:off x="6811077" y="1832872"/>
            <a:ext cx="987426" cy="457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0" y="11862"/>
            <a:ext cx="9144000" cy="480823"/>
          </a:xfrm>
          <a:solidFill>
            <a:srgbClr val="800000"/>
          </a:solidFill>
        </p:spPr>
        <p:txBody>
          <a:bodyPr>
            <a:noAutofit/>
          </a:bodyPr>
          <a:lstStyle/>
          <a:p>
            <a:pPr eaLnBrk="1" hangingPunct="1"/>
            <a:r>
              <a:rPr lang="en-US" sz="4000" b="1" dirty="0">
                <a:solidFill>
                  <a:srgbClr val="FFFF00"/>
                </a:solidFill>
                <a:latin typeface="Calibri" charset="0"/>
              </a:rPr>
              <a:t>Search Example and Pathway Views</a:t>
            </a:r>
          </a:p>
        </p:txBody>
      </p:sp>
    </p:spTree>
    <p:extLst>
      <p:ext uri="{BB962C8B-B14F-4D97-AF65-F5344CB8AC3E}">
        <p14:creationId xmlns:p14="http://schemas.microsoft.com/office/powerpoint/2010/main" val="3344770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4 at 6.05.04 PM.png"/>
          <p:cNvPicPr>
            <a:picLocks noChangeAspect="1"/>
          </p:cNvPicPr>
          <p:nvPr/>
        </p:nvPicPr>
        <p:blipFill rotWithShape="1">
          <a:blip r:embed="rId2">
            <a:extLst>
              <a:ext uri="{28A0092B-C50C-407E-A947-70E740481C1C}">
                <a14:useLocalDpi xmlns:a14="http://schemas.microsoft.com/office/drawing/2010/main" val="0"/>
              </a:ext>
            </a:extLst>
          </a:blip>
          <a:srcRect t="12981" r="32516" b="8443"/>
          <a:stretch/>
        </p:blipFill>
        <p:spPr>
          <a:xfrm>
            <a:off x="243840" y="915023"/>
            <a:ext cx="8085441" cy="5883969"/>
          </a:xfrm>
          <a:prstGeom prst="rect">
            <a:avLst/>
          </a:prstGeom>
        </p:spPr>
      </p:pic>
      <p:sp>
        <p:nvSpPr>
          <p:cNvPr id="5" name="Rounded Rectangular Callout 4"/>
          <p:cNvSpPr>
            <a:spLocks noChangeArrowheads="1"/>
          </p:cNvSpPr>
          <p:nvPr/>
        </p:nvSpPr>
        <p:spPr bwMode="auto">
          <a:xfrm>
            <a:off x="0" y="3416801"/>
            <a:ext cx="1498600" cy="612775"/>
          </a:xfrm>
          <a:prstGeom prst="wedgeRoundRectCallout">
            <a:avLst>
              <a:gd name="adj1" fmla="val 712"/>
              <a:gd name="adj2" fmla="val -247869"/>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Click to visit pathway</a:t>
            </a:r>
          </a:p>
        </p:txBody>
      </p:sp>
      <p:sp>
        <p:nvSpPr>
          <p:cNvPr id="6" name="Rounded Rectangular Callout 5"/>
          <p:cNvSpPr>
            <a:spLocks noChangeArrowheads="1"/>
          </p:cNvSpPr>
          <p:nvPr/>
        </p:nvSpPr>
        <p:spPr bwMode="auto">
          <a:xfrm>
            <a:off x="3306763" y="1922964"/>
            <a:ext cx="1497012" cy="612775"/>
          </a:xfrm>
          <a:prstGeom prst="wedgeRoundRectCallout">
            <a:avLst>
              <a:gd name="adj1" fmla="val -133129"/>
              <a:gd name="adj2" fmla="val 8941"/>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Click to visit the reaction</a:t>
            </a:r>
          </a:p>
        </p:txBody>
      </p:sp>
      <p:sp>
        <p:nvSpPr>
          <p:cNvPr id="7" name="Rounded Rectangular Callout 6"/>
          <p:cNvSpPr>
            <a:spLocks noChangeArrowheads="1"/>
          </p:cNvSpPr>
          <p:nvPr/>
        </p:nvSpPr>
        <p:spPr bwMode="auto">
          <a:xfrm>
            <a:off x="2978309" y="3502526"/>
            <a:ext cx="1497012" cy="612775"/>
          </a:xfrm>
          <a:prstGeom prst="wedgeRoundRectCallout">
            <a:avLst>
              <a:gd name="adj1" fmla="val -81548"/>
              <a:gd name="adj2" fmla="val 2308"/>
              <a:gd name="adj3" fmla="val 16667"/>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r>
              <a:rPr lang="en-US" sz="1400" dirty="0">
                <a:solidFill>
                  <a:schemeClr val="lt1"/>
                </a:solidFill>
                <a:latin typeface="+mn-lt"/>
                <a:ea typeface="+mn-ea"/>
              </a:rPr>
              <a:t>Click to visit the </a:t>
            </a:r>
            <a:r>
              <a:rPr lang="en-US" sz="1400" dirty="0" smtClean="0">
                <a:solidFill>
                  <a:schemeClr val="lt1"/>
                </a:solidFill>
                <a:latin typeface="+mn-lt"/>
                <a:ea typeface="+mn-ea"/>
              </a:rPr>
              <a:t>Gene/ gene </a:t>
            </a:r>
            <a:r>
              <a:rPr lang="en-US" sz="1400" dirty="0">
                <a:solidFill>
                  <a:schemeClr val="lt1"/>
                </a:solidFill>
                <a:latin typeface="+mn-lt"/>
                <a:ea typeface="+mn-ea"/>
              </a:rPr>
              <a:t>product</a:t>
            </a:r>
          </a:p>
        </p:txBody>
      </p:sp>
      <p:sp>
        <p:nvSpPr>
          <p:cNvPr id="8" name="Rectangle 7"/>
          <p:cNvSpPr/>
          <p:nvPr/>
        </p:nvSpPr>
        <p:spPr>
          <a:xfrm>
            <a:off x="0" y="35528"/>
            <a:ext cx="9143999" cy="1077218"/>
          </a:xfrm>
          <a:prstGeom prst="rect">
            <a:avLst/>
          </a:prstGeom>
          <a:solidFill>
            <a:srgbClr val="800000"/>
          </a:solidFill>
        </p:spPr>
        <p:txBody>
          <a:bodyPr wrap="square">
            <a:spAutoFit/>
          </a:bodyPr>
          <a:lstStyle/>
          <a:p>
            <a:pPr algn="ctr"/>
            <a:r>
              <a:rPr lang="en-US" sz="3200" b="1" dirty="0">
                <a:solidFill>
                  <a:srgbClr val="FFFF00"/>
                </a:solidFill>
              </a:rPr>
              <a:t>Cross-Species Comparison: gibberellin biosynthesis I (non C-3, non C-13 hydroxylation)</a:t>
            </a:r>
          </a:p>
        </p:txBody>
      </p:sp>
    </p:spTree>
    <p:extLst>
      <p:ext uri="{BB962C8B-B14F-4D97-AF65-F5344CB8AC3E}">
        <p14:creationId xmlns:p14="http://schemas.microsoft.com/office/powerpoint/2010/main" val="3878330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2478"/>
            <a:ext cx="9144000" cy="814019"/>
          </a:xfrm>
          <a:solidFill>
            <a:srgbClr val="800000"/>
          </a:solidFill>
        </p:spPr>
        <p:txBody>
          <a:bodyPr/>
          <a:lstStyle/>
          <a:p>
            <a:r>
              <a:rPr lang="en-US" dirty="0" smtClean="0">
                <a:solidFill>
                  <a:srgbClr val="FFFF00"/>
                </a:solidFill>
              </a:rPr>
              <a:t>The Pathway Tools </a:t>
            </a:r>
            <a:r>
              <a:rPr lang="en-US" dirty="0" err="1" smtClean="0">
                <a:solidFill>
                  <a:srgbClr val="FFFF00"/>
                </a:solidFill>
              </a:rPr>
              <a:t>Omics</a:t>
            </a:r>
            <a:r>
              <a:rPr lang="en-US" dirty="0" smtClean="0">
                <a:solidFill>
                  <a:srgbClr val="FFFF00"/>
                </a:solidFill>
              </a:rPr>
              <a:t> Viewer </a:t>
            </a:r>
            <a:endParaRPr lang="en-US" dirty="0">
              <a:solidFill>
                <a:srgbClr val="FFFF00"/>
              </a:solidFill>
              <a:latin typeface="Calibri" charset="0"/>
            </a:endParaRP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B7D14B4-C200-3242-8712-DAFB9215A566}" type="slidenum">
              <a:rPr lang="en-US">
                <a:solidFill>
                  <a:srgbClr val="898989"/>
                </a:solidFill>
                <a:latin typeface="Calibri" charset="0"/>
              </a:rPr>
              <a:pPr eaLnBrk="1" hangingPunct="1"/>
              <a:t>28</a:t>
            </a:fld>
            <a:endParaRPr lang="en-US">
              <a:solidFill>
                <a:srgbClr val="898989"/>
              </a:solidFill>
              <a:latin typeface="Calibri" charset="0"/>
            </a:endParaRPr>
          </a:p>
        </p:txBody>
      </p:sp>
      <p:sp>
        <p:nvSpPr>
          <p:cNvPr id="3" name="Rectangle 2"/>
          <p:cNvSpPr/>
          <p:nvPr/>
        </p:nvSpPr>
        <p:spPr>
          <a:xfrm>
            <a:off x="0" y="1004618"/>
            <a:ext cx="9144000" cy="2123658"/>
          </a:xfrm>
          <a:prstGeom prst="rect">
            <a:avLst/>
          </a:prstGeom>
        </p:spPr>
        <p:txBody>
          <a:bodyPr wrap="square">
            <a:spAutoFit/>
          </a:bodyPr>
          <a:lstStyle/>
          <a:p>
            <a:r>
              <a:rPr lang="en-US" sz="2200" b="1" dirty="0" smtClean="0"/>
              <a:t>A.	</a:t>
            </a:r>
            <a:r>
              <a:rPr lang="en-US" sz="2200" b="1" u="sng" dirty="0" smtClean="0"/>
              <a:t>Microarray Expression Data and/or RNA-</a:t>
            </a:r>
            <a:r>
              <a:rPr lang="en-US" sz="2200" b="1" u="sng" dirty="0" err="1" smtClean="0"/>
              <a:t>Seq</a:t>
            </a:r>
            <a:r>
              <a:rPr lang="en-US" sz="2200" b="1" u="sng" dirty="0" smtClean="0"/>
              <a:t> data:</a:t>
            </a:r>
            <a:r>
              <a:rPr lang="en-US" sz="2200" dirty="0" smtClean="0"/>
              <a:t> </a:t>
            </a:r>
          </a:p>
          <a:p>
            <a:pPr marL="457200" indent="-65088">
              <a:buFont typeface="+mj-lt"/>
              <a:buAutoNum type="arabicPeriod"/>
            </a:pPr>
            <a:r>
              <a:rPr lang="en-US" sz="2200" dirty="0"/>
              <a:t>A</a:t>
            </a:r>
            <a:r>
              <a:rPr lang="en-US" sz="2200" dirty="0" smtClean="0"/>
              <a:t>llows interpretation of results in a pathway context and allows comparisons among various samples.</a:t>
            </a:r>
          </a:p>
          <a:p>
            <a:pPr marL="457200" indent="-65088">
              <a:buFont typeface="+mj-lt"/>
              <a:buAutoNum type="arabicPeriod"/>
            </a:pPr>
            <a:r>
              <a:rPr lang="en-US" sz="2200" dirty="0" smtClean="0"/>
              <a:t>Reaction lines (and protein icons) are color-coded according to the relative or absolute expression level of the gene that codes for the enzyme that catalyzes that reaction step. </a:t>
            </a:r>
          </a:p>
        </p:txBody>
      </p:sp>
      <p:sp>
        <p:nvSpPr>
          <p:cNvPr id="5" name="Rectangle 4"/>
          <p:cNvSpPr/>
          <p:nvPr/>
        </p:nvSpPr>
        <p:spPr>
          <a:xfrm>
            <a:off x="0" y="3509037"/>
            <a:ext cx="9049030" cy="1107996"/>
          </a:xfrm>
          <a:prstGeom prst="rect">
            <a:avLst/>
          </a:prstGeom>
        </p:spPr>
        <p:txBody>
          <a:bodyPr wrap="square">
            <a:spAutoFit/>
          </a:bodyPr>
          <a:lstStyle/>
          <a:p>
            <a:pPr marL="401638" indent="-401638"/>
            <a:r>
              <a:rPr lang="en-US" sz="2200" b="1" dirty="0" smtClean="0"/>
              <a:t>B.	</a:t>
            </a:r>
            <a:r>
              <a:rPr lang="en-US" sz="2200" b="1" u="sng" dirty="0" smtClean="0"/>
              <a:t>Proteomics Data:</a:t>
            </a:r>
            <a:r>
              <a:rPr lang="en-US" sz="2200" u="sng" dirty="0"/>
              <a:t> </a:t>
            </a:r>
            <a:r>
              <a:rPr lang="en-US" sz="2200" dirty="0" smtClean="0"/>
              <a:t>Reaction lines (and protein icons) are color-coded according to the concentration of the enzyme that catalyzes that reaction step. </a:t>
            </a:r>
            <a:endParaRPr lang="en-US" sz="2200" dirty="0"/>
          </a:p>
        </p:txBody>
      </p:sp>
      <p:sp>
        <p:nvSpPr>
          <p:cNvPr id="6" name="Rectangle 5"/>
          <p:cNvSpPr/>
          <p:nvPr/>
        </p:nvSpPr>
        <p:spPr>
          <a:xfrm>
            <a:off x="0" y="4832192"/>
            <a:ext cx="9053283" cy="769441"/>
          </a:xfrm>
          <a:prstGeom prst="rect">
            <a:avLst/>
          </a:prstGeom>
        </p:spPr>
        <p:txBody>
          <a:bodyPr wrap="square">
            <a:spAutoFit/>
          </a:bodyPr>
          <a:lstStyle/>
          <a:p>
            <a:pPr marL="401638" indent="-401638"/>
            <a:r>
              <a:rPr lang="en-US" sz="2200" b="1" dirty="0" smtClean="0"/>
              <a:t>C.	Metabolomics Data:</a:t>
            </a:r>
            <a:r>
              <a:rPr lang="en-US" sz="2200" dirty="0" smtClean="0"/>
              <a:t> Compound icons are color-coded according to the concentration of the compound. </a:t>
            </a:r>
          </a:p>
        </p:txBody>
      </p:sp>
      <p:sp>
        <p:nvSpPr>
          <p:cNvPr id="7" name="Rectangle 6"/>
          <p:cNvSpPr/>
          <p:nvPr/>
        </p:nvSpPr>
        <p:spPr>
          <a:xfrm>
            <a:off x="0" y="5803763"/>
            <a:ext cx="9144000" cy="769441"/>
          </a:xfrm>
          <a:prstGeom prst="rect">
            <a:avLst/>
          </a:prstGeom>
        </p:spPr>
        <p:txBody>
          <a:bodyPr wrap="square">
            <a:spAutoFit/>
          </a:bodyPr>
          <a:lstStyle/>
          <a:p>
            <a:pPr marL="450850" indent="-450850"/>
            <a:r>
              <a:rPr lang="en-US" sz="2200" b="1" dirty="0" smtClean="0"/>
              <a:t>D.	Reaction Flux Data:</a:t>
            </a:r>
            <a:r>
              <a:rPr lang="en-US" sz="2200" dirty="0" smtClean="0"/>
              <a:t> Reaction lines are color-coded according to reaction flux values. </a:t>
            </a:r>
          </a:p>
        </p:txBody>
      </p:sp>
    </p:spTree>
    <p:extLst>
      <p:ext uri="{BB962C8B-B14F-4D97-AF65-F5344CB8AC3E}">
        <p14:creationId xmlns:p14="http://schemas.microsoft.com/office/powerpoint/2010/main" val="565881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617449" y="7470"/>
            <a:ext cx="2481729" cy="1119655"/>
          </a:xfrm>
        </p:spPr>
        <p:txBody>
          <a:bodyPr>
            <a:noAutofit/>
          </a:bodyPr>
          <a:lstStyle/>
          <a:p>
            <a:r>
              <a:rPr lang="en-US" sz="2800" dirty="0">
                <a:latin typeface="Tahoma"/>
                <a:cs typeface="Tahoma"/>
              </a:rPr>
              <a:t>Microarray data from </a:t>
            </a:r>
            <a:r>
              <a:rPr lang="en-US" sz="2800" dirty="0" smtClean="0">
                <a:latin typeface="Tahoma"/>
                <a:cs typeface="Tahoma"/>
              </a:rPr>
              <a:t>Pulp</a:t>
            </a:r>
            <a:endParaRPr lang="en-US" sz="2800" dirty="0">
              <a:latin typeface="Tahoma"/>
              <a:cs typeface="Tahoma"/>
            </a:endParaRPr>
          </a:p>
        </p:txBody>
      </p:sp>
      <p:sp>
        <p:nvSpPr>
          <p:cNvPr id="3075" name="Rectangle 3"/>
          <p:cNvSpPr>
            <a:spLocks noChangeArrowheads="1"/>
          </p:cNvSpPr>
          <p:nvPr/>
        </p:nvSpPr>
        <p:spPr bwMode="auto">
          <a:xfrm>
            <a:off x="504825" y="152400"/>
            <a:ext cx="1552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sz="1400" b="1">
                <a:latin typeface="Arial Unicode MS" charset="0"/>
              </a:rPr>
              <a:t>GH  GS  PS  RS</a:t>
            </a:r>
            <a:r>
              <a:rPr lang="en-US" sz="1400" b="1"/>
              <a:t> </a:t>
            </a:r>
          </a:p>
        </p:txBody>
      </p:sp>
      <p:cxnSp>
        <p:nvCxnSpPr>
          <p:cNvPr id="34" name="Straight Arrow Connector 33"/>
          <p:cNvCxnSpPr/>
          <p:nvPr/>
        </p:nvCxnSpPr>
        <p:spPr>
          <a:xfrm>
            <a:off x="2133600" y="2132013"/>
            <a:ext cx="2286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133600" y="5638800"/>
            <a:ext cx="228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72000" y="5791200"/>
            <a:ext cx="1295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3079" name="Group 25"/>
          <p:cNvGrpSpPr>
            <a:grpSpLocks/>
          </p:cNvGrpSpPr>
          <p:nvPr/>
        </p:nvGrpSpPr>
        <p:grpSpPr bwMode="auto">
          <a:xfrm>
            <a:off x="533400" y="381000"/>
            <a:ext cx="1524000" cy="6324600"/>
            <a:chOff x="533400" y="381000"/>
            <a:chExt cx="1524000" cy="6324600"/>
          </a:xfrm>
        </p:grpSpPr>
        <p:cxnSp>
          <p:nvCxnSpPr>
            <p:cNvPr id="8" name="Straight Connector 7"/>
            <p:cNvCxnSpPr/>
            <p:nvPr/>
          </p:nvCxnSpPr>
          <p:spPr>
            <a:xfrm rot="5400000">
              <a:off x="609600" y="2209800"/>
              <a:ext cx="28956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905000" y="533400"/>
              <a:ext cx="3048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85800" y="5334000"/>
              <a:ext cx="2743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200" y="3810000"/>
              <a:ext cx="1524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3095" name="Picture 2" descr="D:\Grape\Cluster\Pulp\pulp1"/>
            <p:cNvPicPr>
              <a:picLocks noChangeAspect="1" noChangeArrowheads="1"/>
            </p:cNvPicPr>
            <p:nvPr/>
          </p:nvPicPr>
          <p:blipFill>
            <a:blip r:embed="rId2">
              <a:extLst>
                <a:ext uri="{28A0092B-C50C-407E-A947-70E740481C1C}">
                  <a14:useLocalDpi xmlns:a14="http://schemas.microsoft.com/office/drawing/2010/main" val="0"/>
                </a:ext>
              </a:extLst>
            </a:blip>
            <a:srcRect l="10619" t="1149" r="66216"/>
            <a:stretch>
              <a:fillRect/>
            </a:stretch>
          </p:blipFill>
          <p:spPr bwMode="auto">
            <a:xfrm>
              <a:off x="533400" y="381000"/>
              <a:ext cx="14478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350" y="0"/>
            <a:ext cx="13652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371600"/>
            <a:ext cx="211455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276600"/>
            <a:ext cx="12954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4876800"/>
            <a:ext cx="20256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8" descr="D:\Grape\Cluster\Pulp\cluster1.png"/>
          <p:cNvPicPr>
            <a:picLocks noChangeAspect="1" noChangeArrowheads="1"/>
          </p:cNvPicPr>
          <p:nvPr/>
        </p:nvPicPr>
        <p:blipFill>
          <a:blip r:embed="rId7">
            <a:extLst>
              <a:ext uri="{28A0092B-C50C-407E-A947-70E740481C1C}">
                <a14:useLocalDpi xmlns:a14="http://schemas.microsoft.com/office/drawing/2010/main" val="0"/>
              </a:ext>
            </a:extLst>
          </a:blip>
          <a:srcRect l="35381" t="7314" r="21930" b="2518"/>
          <a:stretch>
            <a:fillRect/>
          </a:stretch>
        </p:blipFill>
        <p:spPr bwMode="auto">
          <a:xfrm>
            <a:off x="4953000" y="0"/>
            <a:ext cx="16573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9" descr="D:\Grape\Cluster\Pulp\cluster2.png"/>
          <p:cNvPicPr>
            <a:picLocks noChangeAspect="1" noChangeArrowheads="1"/>
          </p:cNvPicPr>
          <p:nvPr/>
        </p:nvPicPr>
        <p:blipFill>
          <a:blip r:embed="rId8">
            <a:extLst>
              <a:ext uri="{28A0092B-C50C-407E-A947-70E740481C1C}">
                <a14:useLocalDpi xmlns:a14="http://schemas.microsoft.com/office/drawing/2010/main" val="0"/>
              </a:ext>
            </a:extLst>
          </a:blip>
          <a:srcRect l="22531" t="6172" r="32642" b="3055"/>
          <a:stretch>
            <a:fillRect/>
          </a:stretch>
        </p:blipFill>
        <p:spPr bwMode="auto">
          <a:xfrm>
            <a:off x="6781800" y="1295400"/>
            <a:ext cx="23622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0" descr="D:\Grape\Cluster\Pulp\cluster4.png"/>
          <p:cNvPicPr>
            <a:picLocks noChangeAspect="1" noChangeArrowheads="1"/>
          </p:cNvPicPr>
          <p:nvPr/>
        </p:nvPicPr>
        <p:blipFill>
          <a:blip r:embed="rId9">
            <a:extLst>
              <a:ext uri="{28A0092B-C50C-407E-A947-70E740481C1C}">
                <a14:useLocalDpi xmlns:a14="http://schemas.microsoft.com/office/drawing/2010/main" val="0"/>
              </a:ext>
            </a:extLst>
          </a:blip>
          <a:srcRect l="50381" t="1070" r="8502" b="6952"/>
          <a:stretch>
            <a:fillRect/>
          </a:stretch>
        </p:blipFill>
        <p:spPr bwMode="auto">
          <a:xfrm>
            <a:off x="5867400" y="4343400"/>
            <a:ext cx="11842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p:cNvCxnSpPr/>
          <p:nvPr/>
        </p:nvCxnSpPr>
        <p:spPr>
          <a:xfrm>
            <a:off x="3733800" y="533400"/>
            <a:ext cx="1295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648200" y="2436813"/>
            <a:ext cx="2667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133600" y="533400"/>
            <a:ext cx="1524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133600" y="3808413"/>
            <a:ext cx="1524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10" cstate="print"/>
          <a:srcRect/>
          <a:stretch>
            <a:fillRect/>
          </a:stretch>
        </p:blipFill>
        <p:spPr bwMode="auto">
          <a:xfrm>
            <a:off x="7445451" y="6256910"/>
            <a:ext cx="1698549" cy="592580"/>
          </a:xfrm>
          <a:prstGeom prst="rect">
            <a:avLst/>
          </a:prstGeom>
          <a:noFill/>
          <a:ln w="9525">
            <a:noFill/>
            <a:miter lim="800000"/>
            <a:headEnd/>
            <a:tailEnd/>
          </a:ln>
        </p:spPr>
      </p:pic>
    </p:spTree>
    <p:extLst>
      <p:ext uri="{BB962C8B-B14F-4D97-AF65-F5344CB8AC3E}">
        <p14:creationId xmlns:p14="http://schemas.microsoft.com/office/powerpoint/2010/main" val="5019067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04800"/>
            <a:ext cx="8691563" cy="457200"/>
          </a:xfrm>
        </p:spPr>
        <p:txBody>
          <a:bodyPr rtlCol="0" anchor="b">
            <a:noAutofit/>
          </a:bodyPr>
          <a:lstStyle/>
          <a:p>
            <a:pPr fontAlgn="auto">
              <a:spcAft>
                <a:spcPts val="0"/>
              </a:spcAft>
              <a:defRPr/>
            </a:pPr>
            <a:r>
              <a:rPr lang="en-US" sz="3200" b="1" dirty="0" err="1" smtClean="0"/>
              <a:t>Gramene</a:t>
            </a:r>
            <a:r>
              <a:rPr lang="en-US" sz="3200" b="1" dirty="0" smtClean="0"/>
              <a:t> Database: Plant Genomes</a:t>
            </a:r>
            <a:endParaRPr lang="en-US" sz="3200" dirty="0"/>
          </a:p>
        </p:txBody>
      </p:sp>
      <p:pic>
        <p:nvPicPr>
          <p:cNvPr id="49154" name="Picture 2"/>
          <p:cNvPicPr>
            <a:picLocks noChangeAspect="1" noChangeArrowheads="1"/>
          </p:cNvPicPr>
          <p:nvPr/>
        </p:nvPicPr>
        <p:blipFill>
          <a:blip r:embed="rId2" cstate="print"/>
          <a:srcRect l="3345" t="10656" r="2659" b="4603"/>
          <a:stretch>
            <a:fillRect/>
          </a:stretch>
        </p:blipFill>
        <p:spPr bwMode="auto">
          <a:xfrm>
            <a:off x="597807" y="1143000"/>
            <a:ext cx="7936593" cy="4866232"/>
          </a:xfrm>
          <a:prstGeom prst="rect">
            <a:avLst/>
          </a:prstGeom>
          <a:ln w="12700">
            <a:solidFill>
              <a:schemeClr val="tx1"/>
            </a:solidFill>
          </a:ln>
          <a:effectLst>
            <a:outerShdw blurRad="292100" dist="139700" dir="2700000" algn="tl" rotWithShape="0">
              <a:srgbClr val="333333">
                <a:alpha val="65000"/>
              </a:srgbClr>
            </a:outerShdw>
          </a:effectLst>
        </p:spPr>
      </p:pic>
      <p:pic>
        <p:nvPicPr>
          <p:cNvPr id="143" name="Picture 142" descr="OGE_Tree_Gramene36.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2609" y="1098561"/>
            <a:ext cx="5032635" cy="53263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6227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l="13821" b="6683"/>
          <a:stretch>
            <a:fillRect/>
          </a:stretch>
        </p:blipFill>
        <p:spPr bwMode="auto">
          <a:xfrm>
            <a:off x="517177" y="533400"/>
            <a:ext cx="8077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3">
            <a:extLst>
              <a:ext uri="{28A0092B-C50C-407E-A947-70E740481C1C}">
                <a14:useLocalDpi xmlns:a14="http://schemas.microsoft.com/office/drawing/2010/main" val="0"/>
              </a:ext>
            </a:extLst>
          </a:blip>
          <a:srcRect t="7941" r="23975" b="41438"/>
          <a:stretch>
            <a:fillRect/>
          </a:stretch>
        </p:blipFill>
        <p:spPr bwMode="auto">
          <a:xfrm>
            <a:off x="5867400" y="3886200"/>
            <a:ext cx="3036888"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5638800" y="3657600"/>
            <a:ext cx="9144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7" name="TextBox 5"/>
          <p:cNvSpPr txBox="1">
            <a:spLocks noChangeArrowheads="1"/>
          </p:cNvSpPr>
          <p:nvPr/>
        </p:nvSpPr>
        <p:spPr bwMode="auto">
          <a:xfrm>
            <a:off x="3882486" y="1114656"/>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err="1"/>
              <a:t>Phenylethanol</a:t>
            </a:r>
            <a:r>
              <a:rPr lang="en-US" sz="1000" dirty="0"/>
              <a:t> Biosynthesis</a:t>
            </a:r>
          </a:p>
        </p:txBody>
      </p:sp>
      <p:sp>
        <p:nvSpPr>
          <p:cNvPr id="3078" name="TextBox 6"/>
          <p:cNvSpPr txBox="1">
            <a:spLocks noChangeArrowheads="1"/>
          </p:cNvSpPr>
          <p:nvPr/>
        </p:nvSpPr>
        <p:spPr bwMode="auto">
          <a:xfrm>
            <a:off x="3949392" y="1765608"/>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err="1"/>
              <a:t>Anthocyanin</a:t>
            </a:r>
            <a:r>
              <a:rPr lang="en-US" sz="1000" dirty="0"/>
              <a:t> Biosynthesis</a:t>
            </a:r>
          </a:p>
        </p:txBody>
      </p:sp>
      <p:sp>
        <p:nvSpPr>
          <p:cNvPr id="3079" name="TextBox 7"/>
          <p:cNvSpPr txBox="1">
            <a:spLocks noChangeArrowheads="1"/>
          </p:cNvSpPr>
          <p:nvPr/>
        </p:nvSpPr>
        <p:spPr bwMode="auto">
          <a:xfrm>
            <a:off x="3933363" y="3522855"/>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err="1"/>
              <a:t>Abscisic</a:t>
            </a:r>
            <a:r>
              <a:rPr lang="en-US" sz="1000" dirty="0"/>
              <a:t> acid  Biosynthesis</a:t>
            </a:r>
          </a:p>
        </p:txBody>
      </p:sp>
      <p:sp>
        <p:nvSpPr>
          <p:cNvPr id="3080" name="TextBox 8"/>
          <p:cNvSpPr txBox="1">
            <a:spLocks noChangeArrowheads="1"/>
          </p:cNvSpPr>
          <p:nvPr/>
        </p:nvSpPr>
        <p:spPr bwMode="auto">
          <a:xfrm>
            <a:off x="918883" y="2929218"/>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a:t>Ascorbic acid Biosynthesis</a:t>
            </a:r>
          </a:p>
        </p:txBody>
      </p:sp>
      <p:sp>
        <p:nvSpPr>
          <p:cNvPr id="3081" name="TextBox 9"/>
          <p:cNvSpPr txBox="1">
            <a:spLocks noChangeArrowheads="1"/>
          </p:cNvSpPr>
          <p:nvPr/>
        </p:nvSpPr>
        <p:spPr bwMode="auto">
          <a:xfrm>
            <a:off x="3962400" y="4154757"/>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a:t>IAA conjugate Biosynthesis I</a:t>
            </a:r>
          </a:p>
        </p:txBody>
      </p:sp>
      <p:sp>
        <p:nvSpPr>
          <p:cNvPr id="3082" name="TextBox 10"/>
          <p:cNvSpPr txBox="1">
            <a:spLocks noChangeArrowheads="1"/>
          </p:cNvSpPr>
          <p:nvPr/>
        </p:nvSpPr>
        <p:spPr bwMode="auto">
          <a:xfrm>
            <a:off x="918883" y="44767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a:t>Arginine</a:t>
            </a:r>
          </a:p>
          <a:p>
            <a:r>
              <a:rPr lang="en-US" sz="1000" dirty="0"/>
              <a:t>Biosynthesis</a:t>
            </a:r>
          </a:p>
        </p:txBody>
      </p:sp>
      <p:sp>
        <p:nvSpPr>
          <p:cNvPr id="3083" name="TextBox 11"/>
          <p:cNvSpPr txBox="1">
            <a:spLocks noChangeArrowheads="1"/>
          </p:cNvSpPr>
          <p:nvPr/>
        </p:nvSpPr>
        <p:spPr bwMode="auto">
          <a:xfrm>
            <a:off x="918883" y="5177116"/>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000" dirty="0" err="1"/>
              <a:t>Leucine</a:t>
            </a:r>
            <a:r>
              <a:rPr lang="en-US" sz="1000" dirty="0"/>
              <a:t> Biosynthesis</a:t>
            </a:r>
          </a:p>
        </p:txBody>
      </p:sp>
      <p:pic>
        <p:nvPicPr>
          <p:cNvPr id="3084" name="Picture 4"/>
          <p:cNvPicPr>
            <a:picLocks noChangeAspect="1" noChangeArrowheads="1"/>
          </p:cNvPicPr>
          <p:nvPr/>
        </p:nvPicPr>
        <p:blipFill>
          <a:blip r:embed="rId4">
            <a:extLst>
              <a:ext uri="{28A0092B-C50C-407E-A947-70E740481C1C}">
                <a14:useLocalDpi xmlns:a14="http://schemas.microsoft.com/office/drawing/2010/main" val="0"/>
              </a:ext>
            </a:extLst>
          </a:blip>
          <a:srcRect l="52515" r="22536" b="93750"/>
          <a:stretch>
            <a:fillRect/>
          </a:stretch>
        </p:blipFill>
        <p:spPr bwMode="auto">
          <a:xfrm>
            <a:off x="3200400" y="5400675"/>
            <a:ext cx="1752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Arrow 15"/>
          <p:cNvSpPr/>
          <p:nvPr/>
        </p:nvSpPr>
        <p:spPr>
          <a:xfrm>
            <a:off x="3276600" y="5257800"/>
            <a:ext cx="1600200" cy="122238"/>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ight Arrow 16"/>
          <p:cNvSpPr/>
          <p:nvPr/>
        </p:nvSpPr>
        <p:spPr>
          <a:xfrm>
            <a:off x="4810125" y="5505450"/>
            <a:ext cx="152400" cy="76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14941" y="2372"/>
            <a:ext cx="9144001" cy="523220"/>
          </a:xfrm>
          <a:prstGeom prst="rect">
            <a:avLst/>
          </a:prstGeom>
          <a:solidFill>
            <a:srgbClr val="800000"/>
          </a:solidFill>
        </p:spPr>
        <p:txBody>
          <a:bodyPr wrap="square">
            <a:spAutoFit/>
          </a:bodyPr>
          <a:lstStyle/>
          <a:p>
            <a:pPr algn="ctr"/>
            <a:r>
              <a:rPr lang="en-US" sz="2800" b="1" dirty="0" err="1" smtClean="0">
                <a:solidFill>
                  <a:srgbClr val="FFFF00"/>
                </a:solidFill>
                <a:latin typeface="Tahoma"/>
                <a:cs typeface="Tahoma"/>
              </a:rPr>
              <a:t>VitisCyc</a:t>
            </a:r>
            <a:r>
              <a:rPr lang="en-US" sz="2800" b="1" dirty="0" smtClean="0">
                <a:solidFill>
                  <a:srgbClr val="FFFF00"/>
                </a:solidFill>
                <a:latin typeface="Tahoma"/>
                <a:cs typeface="Tahoma"/>
              </a:rPr>
              <a:t>: Metabolic </a:t>
            </a:r>
            <a:r>
              <a:rPr lang="en-US" sz="2800" b="1" dirty="0">
                <a:solidFill>
                  <a:srgbClr val="FFFF00"/>
                </a:solidFill>
                <a:latin typeface="Tahoma"/>
                <a:cs typeface="Tahoma"/>
              </a:rPr>
              <a:t>O</a:t>
            </a:r>
            <a:r>
              <a:rPr lang="en-US" sz="2800" b="1" dirty="0" smtClean="0">
                <a:solidFill>
                  <a:srgbClr val="FFFF00"/>
                </a:solidFill>
                <a:latin typeface="Tahoma"/>
                <a:cs typeface="Tahoma"/>
              </a:rPr>
              <a:t>verview of Grape Berries</a:t>
            </a:r>
            <a:endParaRPr lang="en-US" sz="2800" b="1" dirty="0">
              <a:solidFill>
                <a:srgbClr val="FFFF00"/>
              </a:solidFill>
              <a:latin typeface="Tahoma"/>
              <a:cs typeface="Tahoma"/>
            </a:endParaRPr>
          </a:p>
        </p:txBody>
      </p:sp>
      <p:pic>
        <p:nvPicPr>
          <p:cNvPr id="18" name="Picture 2"/>
          <p:cNvPicPr>
            <a:picLocks noChangeAspect="1" noChangeArrowheads="1"/>
          </p:cNvPicPr>
          <p:nvPr/>
        </p:nvPicPr>
        <p:blipFill>
          <a:blip r:embed="rId5" cstate="print"/>
          <a:srcRect/>
          <a:stretch>
            <a:fillRect/>
          </a:stretch>
        </p:blipFill>
        <p:spPr bwMode="auto">
          <a:xfrm>
            <a:off x="7866505" y="6414830"/>
            <a:ext cx="1277495" cy="445685"/>
          </a:xfrm>
          <a:prstGeom prst="rect">
            <a:avLst/>
          </a:prstGeom>
          <a:noFill/>
          <a:ln w="9525">
            <a:noFill/>
            <a:miter lim="800000"/>
            <a:headEnd/>
            <a:tailEnd/>
          </a:ln>
        </p:spPr>
      </p:pic>
    </p:spTree>
    <p:extLst>
      <p:ext uri="{BB962C8B-B14F-4D97-AF65-F5344CB8AC3E}">
        <p14:creationId xmlns:p14="http://schemas.microsoft.com/office/powerpoint/2010/main" val="26873627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0" y="0"/>
            <a:ext cx="9144000" cy="14879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3600" b="1" dirty="0">
                <a:latin typeface="Arial" charset="0"/>
              </a:rPr>
              <a:t>Categories distribution in the eight expression clusters.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640" y="5754844"/>
            <a:ext cx="816480" cy="8813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46" y="1511769"/>
            <a:ext cx="326880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2" name="Text Box 4"/>
          <p:cNvSpPr txBox="1">
            <a:spLocks noChangeArrowheads="1"/>
          </p:cNvSpPr>
          <p:nvPr/>
        </p:nvSpPr>
        <p:spPr bwMode="auto">
          <a:xfrm>
            <a:off x="2841702" y="6520285"/>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Zenoni</a:t>
            </a:r>
            <a:r>
              <a:rPr lang="en-GB" sz="1100" b="1" dirty="0">
                <a:latin typeface="Arial" charset="0"/>
              </a:rPr>
              <a:t> S et al. </a:t>
            </a:r>
            <a:r>
              <a:rPr lang="en-GB" sz="1100" b="1" dirty="0" err="1">
                <a:latin typeface="Arial" charset="0"/>
              </a:rPr>
              <a:t>Plantphysiol</a:t>
            </a:r>
            <a:r>
              <a:rPr lang="en-GB" sz="1100" b="1" dirty="0">
                <a:latin typeface="Arial" charset="0"/>
              </a:rPr>
              <a:t> 2010;152:1787-1795</a:t>
            </a:r>
          </a:p>
        </p:txBody>
      </p:sp>
      <p:sp>
        <p:nvSpPr>
          <p:cNvPr id="7173"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dirty="0">
                <a:latin typeface="Arial" charset="0"/>
              </a:rPr>
              <a:t>©2010 by American Society of Plant Biologists</a:t>
            </a:r>
          </a:p>
        </p:txBody>
      </p:sp>
      <p:sp>
        <p:nvSpPr>
          <p:cNvPr id="7" name="TextBox 6"/>
          <p:cNvSpPr txBox="1"/>
          <p:nvPr/>
        </p:nvSpPr>
        <p:spPr>
          <a:xfrm>
            <a:off x="5075596" y="2762923"/>
            <a:ext cx="2935111" cy="707886"/>
          </a:xfrm>
          <a:prstGeom prst="rect">
            <a:avLst/>
          </a:prstGeom>
          <a:solidFill>
            <a:srgbClr val="800000"/>
          </a:solidFill>
        </p:spPr>
        <p:txBody>
          <a:bodyPr wrap="square" rtlCol="0">
            <a:spAutoFit/>
          </a:bodyPr>
          <a:lstStyle/>
          <a:p>
            <a:r>
              <a:rPr lang="en-US" sz="2000" dirty="0" smtClean="0">
                <a:solidFill>
                  <a:srgbClr val="FFFF00"/>
                </a:solidFill>
              </a:rPr>
              <a:t>Genes expressed in stage-specific manner= 6,695</a:t>
            </a:r>
            <a:endParaRPr lang="en-US" sz="2000" dirty="0">
              <a:solidFill>
                <a:srgbClr val="FFFF00"/>
              </a:solidFill>
            </a:endParaRPr>
          </a:p>
        </p:txBody>
      </p:sp>
      <p:sp>
        <p:nvSpPr>
          <p:cNvPr id="8" name="Rectangle 7"/>
          <p:cNvSpPr/>
          <p:nvPr/>
        </p:nvSpPr>
        <p:spPr>
          <a:xfrm>
            <a:off x="4707098" y="1862311"/>
            <a:ext cx="3852337" cy="400110"/>
          </a:xfrm>
          <a:prstGeom prst="rect">
            <a:avLst/>
          </a:prstGeom>
          <a:solidFill>
            <a:srgbClr val="800000"/>
          </a:solidFill>
        </p:spPr>
        <p:txBody>
          <a:bodyPr wrap="none">
            <a:spAutoFit/>
          </a:bodyPr>
          <a:lstStyle/>
          <a:p>
            <a:r>
              <a:rPr lang="en-US" sz="2000" dirty="0">
                <a:solidFill>
                  <a:srgbClr val="FFFF00"/>
                </a:solidFill>
              </a:rPr>
              <a:t>Total # of expressed genes= 17,324</a:t>
            </a:r>
          </a:p>
        </p:txBody>
      </p:sp>
      <p:sp>
        <p:nvSpPr>
          <p:cNvPr id="9" name="TextBox 8"/>
          <p:cNvSpPr txBox="1"/>
          <p:nvPr/>
        </p:nvSpPr>
        <p:spPr>
          <a:xfrm>
            <a:off x="4811690" y="3832598"/>
            <a:ext cx="3711221" cy="707886"/>
          </a:xfrm>
          <a:prstGeom prst="rect">
            <a:avLst/>
          </a:prstGeom>
          <a:solidFill>
            <a:srgbClr val="800000"/>
          </a:solidFill>
        </p:spPr>
        <p:txBody>
          <a:bodyPr wrap="square" rtlCol="0">
            <a:spAutoFit/>
          </a:bodyPr>
          <a:lstStyle/>
          <a:p>
            <a:r>
              <a:rPr lang="en-US" sz="2000" dirty="0" smtClean="0">
                <a:solidFill>
                  <a:srgbClr val="FFFF00"/>
                </a:solidFill>
              </a:rPr>
              <a:t># of up-regulated genes during </a:t>
            </a:r>
            <a:r>
              <a:rPr lang="en-US" sz="2000" dirty="0" err="1" smtClean="0">
                <a:solidFill>
                  <a:srgbClr val="FFFF00"/>
                </a:solidFill>
              </a:rPr>
              <a:t>Veraison</a:t>
            </a:r>
            <a:r>
              <a:rPr lang="en-US" sz="2000" dirty="0" smtClean="0">
                <a:solidFill>
                  <a:srgbClr val="FFFF00"/>
                </a:solidFill>
              </a:rPr>
              <a:t> or ripening= 4320</a:t>
            </a:r>
            <a:endParaRPr lang="en-US" sz="2000" dirty="0">
              <a:solidFill>
                <a:srgbClr val="FFFF00"/>
              </a:solidFill>
            </a:endParaRPr>
          </a:p>
        </p:txBody>
      </p:sp>
      <p:sp>
        <p:nvSpPr>
          <p:cNvPr id="10" name="TextBox 9"/>
          <p:cNvSpPr txBox="1"/>
          <p:nvPr/>
        </p:nvSpPr>
        <p:spPr>
          <a:xfrm>
            <a:off x="4887763" y="5033431"/>
            <a:ext cx="3671672" cy="707886"/>
          </a:xfrm>
          <a:prstGeom prst="rect">
            <a:avLst/>
          </a:prstGeom>
          <a:solidFill>
            <a:srgbClr val="800000"/>
          </a:solidFill>
        </p:spPr>
        <p:txBody>
          <a:bodyPr wrap="square" rtlCol="0">
            <a:spAutoFit/>
          </a:bodyPr>
          <a:lstStyle/>
          <a:p>
            <a:r>
              <a:rPr lang="en-US" sz="2000" dirty="0" smtClean="0">
                <a:solidFill>
                  <a:srgbClr val="FFFF00"/>
                </a:solidFill>
              </a:rPr>
              <a:t># of up-regulated genes mapped to metabolic pathways =1613</a:t>
            </a:r>
            <a:endParaRPr lang="en-US" sz="2000" dirty="0">
              <a:solidFill>
                <a:srgbClr val="FFFF00"/>
              </a:solidFill>
            </a:endParaRPr>
          </a:p>
        </p:txBody>
      </p:sp>
    </p:spTree>
    <p:extLst>
      <p:ext uri="{BB962C8B-B14F-4D97-AF65-F5344CB8AC3E}">
        <p14:creationId xmlns:p14="http://schemas.microsoft.com/office/powerpoint/2010/main" val="4365250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t="26015" b="20263"/>
          <a:stretch/>
        </p:blipFill>
        <p:spPr bwMode="auto">
          <a:xfrm>
            <a:off x="101600" y="127000"/>
            <a:ext cx="8966200" cy="6654799"/>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8036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161" y="-87590"/>
            <a:ext cx="8572172" cy="6922890"/>
          </a:xfrm>
          <a:prstGeom prst="rect">
            <a:avLst/>
          </a:prstGeom>
          <a:noFill/>
          <a:ln>
            <a:noFill/>
          </a:ln>
        </p:spPr>
      </p:pic>
      <p:sp>
        <p:nvSpPr>
          <p:cNvPr id="7" name="TextBox 6"/>
          <p:cNvSpPr txBox="1"/>
          <p:nvPr/>
        </p:nvSpPr>
        <p:spPr>
          <a:xfrm>
            <a:off x="1706289" y="2180699"/>
            <a:ext cx="1341759" cy="369332"/>
          </a:xfrm>
          <a:prstGeom prst="rect">
            <a:avLst/>
          </a:prstGeom>
          <a:solidFill>
            <a:srgbClr val="FFFFFF"/>
          </a:solidFill>
        </p:spPr>
        <p:txBody>
          <a:bodyPr wrap="none" rtlCol="0">
            <a:spAutoFit/>
          </a:bodyPr>
          <a:lstStyle/>
          <a:p>
            <a:r>
              <a:rPr lang="en-US" dirty="0" smtClean="0"/>
              <a:t>Upper Panel</a:t>
            </a:r>
            <a:endParaRPr lang="en-US" dirty="0"/>
          </a:p>
        </p:txBody>
      </p:sp>
      <p:sp>
        <p:nvSpPr>
          <p:cNvPr id="8" name="TextBox 7"/>
          <p:cNvSpPr txBox="1"/>
          <p:nvPr/>
        </p:nvSpPr>
        <p:spPr>
          <a:xfrm>
            <a:off x="1512292" y="5550176"/>
            <a:ext cx="1334883" cy="369332"/>
          </a:xfrm>
          <a:prstGeom prst="rect">
            <a:avLst/>
          </a:prstGeom>
          <a:solidFill>
            <a:srgbClr val="FFFFFF"/>
          </a:solidFill>
        </p:spPr>
        <p:txBody>
          <a:bodyPr wrap="none" rtlCol="0">
            <a:spAutoFit/>
          </a:bodyPr>
          <a:lstStyle/>
          <a:p>
            <a:r>
              <a:rPr lang="en-US" dirty="0" smtClean="0"/>
              <a:t>Lower Panel</a:t>
            </a:r>
            <a:endParaRPr lang="en-US" dirty="0"/>
          </a:p>
        </p:txBody>
      </p:sp>
    </p:spTree>
    <p:extLst>
      <p:ext uri="{BB962C8B-B14F-4D97-AF65-F5344CB8AC3E}">
        <p14:creationId xmlns:p14="http://schemas.microsoft.com/office/powerpoint/2010/main" val="332243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solidFill>
              <a:schemeClr val="tx1"/>
            </a:solidFill>
          </a:ln>
        </p:spPr>
      </p:pic>
    </p:spTree>
    <p:extLst>
      <p:ext uri="{BB962C8B-B14F-4D97-AF65-F5344CB8AC3E}">
        <p14:creationId xmlns:p14="http://schemas.microsoft.com/office/powerpoint/2010/main" val="39595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07-13 at 5.58.13 PM.png"/>
          <p:cNvPicPr>
            <a:picLocks noChangeAspect="1"/>
          </p:cNvPicPr>
          <p:nvPr/>
        </p:nvPicPr>
        <p:blipFill rotWithShape="1">
          <a:blip r:embed="rId3">
            <a:extLst>
              <a:ext uri="{28A0092B-C50C-407E-A947-70E740481C1C}">
                <a14:useLocalDpi xmlns:a14="http://schemas.microsoft.com/office/drawing/2010/main" val="0"/>
              </a:ext>
            </a:extLst>
          </a:blip>
          <a:srcRect r="3335" b="6135"/>
          <a:stretch/>
        </p:blipFill>
        <p:spPr>
          <a:xfrm>
            <a:off x="0" y="1308527"/>
            <a:ext cx="9144000" cy="5549473"/>
          </a:xfrm>
          <a:prstGeom prst="rect">
            <a:avLst/>
          </a:prstGeom>
        </p:spPr>
      </p:pic>
      <p:sp>
        <p:nvSpPr>
          <p:cNvPr id="7" name="Text Box 85"/>
          <p:cNvSpPr txBox="1">
            <a:spLocks noChangeArrowheads="1"/>
          </p:cNvSpPr>
          <p:nvPr/>
        </p:nvSpPr>
        <p:spPr bwMode="auto">
          <a:xfrm>
            <a:off x="-21523" y="-1"/>
            <a:ext cx="9143999" cy="692493"/>
          </a:xfrm>
          <a:prstGeom prst="rect">
            <a:avLst/>
          </a:prstGeom>
          <a:solidFill>
            <a:srgbClr val="800000"/>
          </a:solidFill>
          <a:ln w="9525">
            <a:noFill/>
            <a:miter lim="800000"/>
            <a:headEnd/>
            <a:tailEnd/>
          </a:ln>
        </p:spPr>
        <p:txBody>
          <a:bodyPr wrap="square" lIns="76197" tIns="38098" rIns="76197" bIns="38098">
            <a:spAutoFit/>
          </a:bodyPr>
          <a:lstStyle/>
          <a:p>
            <a:pPr algn="ctr" defTabSz="759801">
              <a:spcBef>
                <a:spcPct val="50000"/>
              </a:spcBef>
            </a:pPr>
            <a:r>
              <a:rPr lang="en-US" sz="4000" b="1" dirty="0" err="1" smtClean="0">
                <a:solidFill>
                  <a:srgbClr val="FFFF00"/>
                </a:solidFill>
              </a:rPr>
              <a:t>VitisCyc</a:t>
            </a:r>
            <a:r>
              <a:rPr lang="en-US" sz="4000" b="1" dirty="0" smtClean="0">
                <a:solidFill>
                  <a:srgbClr val="FFFF00"/>
                </a:solidFill>
              </a:rPr>
              <a:t> </a:t>
            </a:r>
            <a:r>
              <a:rPr lang="en-US" sz="4000" b="1" dirty="0">
                <a:solidFill>
                  <a:srgbClr val="FFFF00"/>
                </a:solidFill>
              </a:rPr>
              <a:t>Web </a:t>
            </a:r>
            <a:r>
              <a:rPr lang="en-US" sz="4000" b="1" dirty="0" smtClean="0">
                <a:solidFill>
                  <a:srgbClr val="FFFF00"/>
                </a:solidFill>
              </a:rPr>
              <a:t>Interface</a:t>
            </a:r>
            <a:endParaRPr lang="en-US" sz="4000" b="1" dirty="0">
              <a:solidFill>
                <a:srgbClr val="FFFF00"/>
              </a:solidFill>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2122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2-07-13 at 5.58.13 PM.png"/>
          <p:cNvPicPr>
            <a:picLocks noChangeAspect="1"/>
          </p:cNvPicPr>
          <p:nvPr/>
        </p:nvPicPr>
        <p:blipFill rotWithShape="1">
          <a:blip r:embed="rId3">
            <a:extLst>
              <a:ext uri="{28A0092B-C50C-407E-A947-70E740481C1C}">
                <a14:useLocalDpi xmlns:a14="http://schemas.microsoft.com/office/drawing/2010/main" val="0"/>
              </a:ext>
            </a:extLst>
          </a:blip>
          <a:srcRect t="16534" r="23544" b="13868"/>
          <a:stretch/>
        </p:blipFill>
        <p:spPr>
          <a:xfrm>
            <a:off x="0" y="678204"/>
            <a:ext cx="7232293" cy="4114800"/>
          </a:xfrm>
          <a:prstGeom prst="rect">
            <a:avLst/>
          </a:prstGeom>
        </p:spPr>
      </p:pic>
      <p:sp>
        <p:nvSpPr>
          <p:cNvPr id="6146" name="Title 1"/>
          <p:cNvSpPr>
            <a:spLocks noGrp="1"/>
          </p:cNvSpPr>
          <p:nvPr>
            <p:ph type="title"/>
          </p:nvPr>
        </p:nvSpPr>
        <p:spPr>
          <a:xfrm>
            <a:off x="0" y="10023"/>
            <a:ext cx="9144000" cy="854394"/>
          </a:xfrm>
          <a:solidFill>
            <a:srgbClr val="800000"/>
          </a:solidFill>
        </p:spPr>
        <p:txBody>
          <a:bodyPr/>
          <a:lstStyle/>
          <a:p>
            <a:pPr eaLnBrk="1" hangingPunct="1"/>
            <a:r>
              <a:rPr lang="en-US" dirty="0">
                <a:solidFill>
                  <a:srgbClr val="FFFF00"/>
                </a:solidFill>
                <a:latin typeface="Calibri" charset="0"/>
              </a:rPr>
              <a:t>Pathway Browse Options</a:t>
            </a:r>
          </a:p>
        </p:txBody>
      </p:sp>
      <p:sp>
        <p:nvSpPr>
          <p:cNvPr id="5" name="Rounded Rectangle 4"/>
          <p:cNvSpPr/>
          <p:nvPr/>
        </p:nvSpPr>
        <p:spPr>
          <a:xfrm>
            <a:off x="3210433" y="2453836"/>
            <a:ext cx="577444" cy="1519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ounded Rectangle 6"/>
          <p:cNvSpPr/>
          <p:nvPr/>
        </p:nvSpPr>
        <p:spPr>
          <a:xfrm>
            <a:off x="3787877" y="2453836"/>
            <a:ext cx="797293" cy="151958"/>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creen Shot 2012-07-13 at 6.46.53 PM.png"/>
          <p:cNvPicPr>
            <a:picLocks noChangeAspect="1"/>
          </p:cNvPicPr>
          <p:nvPr/>
        </p:nvPicPr>
        <p:blipFill rotWithShape="1">
          <a:blip r:embed="rId4">
            <a:extLst>
              <a:ext uri="{28A0092B-C50C-407E-A947-70E740481C1C}">
                <a14:useLocalDpi xmlns:a14="http://schemas.microsoft.com/office/drawing/2010/main" val="0"/>
              </a:ext>
            </a:extLst>
          </a:blip>
          <a:srcRect t="49267" r="56595" b="20791"/>
          <a:stretch/>
        </p:blipFill>
        <p:spPr>
          <a:xfrm>
            <a:off x="372263" y="5010282"/>
            <a:ext cx="3968941" cy="1711193"/>
          </a:xfrm>
          <a:prstGeom prst="rect">
            <a:avLst/>
          </a:prstGeom>
          <a:ln>
            <a:solidFill>
              <a:srgbClr val="FF0000"/>
            </a:solidFill>
          </a:ln>
        </p:spPr>
      </p:pic>
      <p:pic>
        <p:nvPicPr>
          <p:cNvPr id="8" name="Picture 7" descr="Screen Shot 2012-07-13 at 6.50.28 PM.png"/>
          <p:cNvPicPr>
            <a:picLocks noChangeAspect="1"/>
          </p:cNvPicPr>
          <p:nvPr/>
        </p:nvPicPr>
        <p:blipFill rotWithShape="1">
          <a:blip r:embed="rId5">
            <a:extLst>
              <a:ext uri="{28A0092B-C50C-407E-A947-70E740481C1C}">
                <a14:useLocalDpi xmlns:a14="http://schemas.microsoft.com/office/drawing/2010/main" val="0"/>
              </a:ext>
            </a:extLst>
          </a:blip>
          <a:srcRect l="-328" t="53597" r="65603" b="18309"/>
          <a:stretch/>
        </p:blipFill>
        <p:spPr>
          <a:xfrm>
            <a:off x="5274282" y="4869154"/>
            <a:ext cx="3175153" cy="1605539"/>
          </a:xfrm>
          <a:prstGeom prst="rect">
            <a:avLst/>
          </a:prstGeom>
          <a:ln>
            <a:solidFill>
              <a:srgbClr val="4F6228"/>
            </a:solidFill>
          </a:ln>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9" y="0"/>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2726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15 at 10.55.21 PM.png"/>
          <p:cNvPicPr>
            <a:picLocks noChangeAspect="1"/>
          </p:cNvPicPr>
          <p:nvPr/>
        </p:nvPicPr>
        <p:blipFill rotWithShape="1">
          <a:blip r:embed="rId3">
            <a:extLst>
              <a:ext uri="{28A0092B-C50C-407E-A947-70E740481C1C}">
                <a14:useLocalDpi xmlns:a14="http://schemas.microsoft.com/office/drawing/2010/main" val="0"/>
              </a:ext>
            </a:extLst>
          </a:blip>
          <a:srcRect l="33699" t="13854" r="33623" b="33627"/>
          <a:stretch/>
        </p:blipFill>
        <p:spPr>
          <a:xfrm>
            <a:off x="3230864" y="2749736"/>
            <a:ext cx="4089939" cy="4108264"/>
          </a:xfrm>
          <a:prstGeom prst="rect">
            <a:avLst/>
          </a:prstGeom>
        </p:spPr>
      </p:pic>
      <p:pic>
        <p:nvPicPr>
          <p:cNvPr id="5" name="Picture 4" descr="Screen Shot 2012-07-15 at 10.56.39 PM.png"/>
          <p:cNvPicPr>
            <a:picLocks noChangeAspect="1"/>
          </p:cNvPicPr>
          <p:nvPr/>
        </p:nvPicPr>
        <p:blipFill rotWithShape="1">
          <a:blip r:embed="rId4">
            <a:extLst>
              <a:ext uri="{28A0092B-C50C-407E-A947-70E740481C1C}">
                <a14:useLocalDpi xmlns:a14="http://schemas.microsoft.com/office/drawing/2010/main" val="0"/>
              </a:ext>
            </a:extLst>
          </a:blip>
          <a:srcRect t="25616" b="20470"/>
          <a:stretch/>
        </p:blipFill>
        <p:spPr>
          <a:xfrm>
            <a:off x="0" y="-560218"/>
            <a:ext cx="9144000" cy="3081198"/>
          </a:xfrm>
          <a:prstGeom prst="rect">
            <a:avLst/>
          </a:prstGeom>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998" y="6065158"/>
            <a:ext cx="2229120" cy="77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325706"/>
            <a:ext cx="17145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6880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7967</TotalTime>
  <Words>1035</Words>
  <Application>Microsoft Macintosh PowerPoint</Application>
  <PresentationFormat>On-screen Show (4:3)</PresentationFormat>
  <Paragraphs>175</Paragraphs>
  <Slides>31</Slides>
  <Notes>12</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Gramene Database: Plant Genomes</vt:lpstr>
      <vt:lpstr>PowerPoint Presentation</vt:lpstr>
      <vt:lpstr>PowerPoint Presentation</vt:lpstr>
      <vt:lpstr>PowerPoint Presentation</vt:lpstr>
      <vt:lpstr>PowerPoint Presentation</vt:lpstr>
      <vt:lpstr>Pathway Browse Options</vt:lpstr>
      <vt:lpstr>PowerPoint Presentation</vt:lpstr>
      <vt:lpstr>Search Example and Pathway Views</vt:lpstr>
      <vt:lpstr>PowerPoint Presentation</vt:lpstr>
      <vt:lpstr>PART 1. Cellular Overview</vt:lpstr>
      <vt:lpstr>PowerPoint Presentation</vt:lpstr>
      <vt:lpstr>PowerPoint Presentation</vt:lpstr>
      <vt:lpstr>Beyond Pathway Views and Comparison !</vt:lpstr>
      <vt:lpstr>Examples</vt:lpstr>
      <vt:lpstr>PowerPoint Presentation</vt:lpstr>
      <vt:lpstr>PowerPoint Presentation</vt:lpstr>
      <vt:lpstr>PowerPoint Presentation</vt:lpstr>
      <vt:lpstr>Zenoni et al RNA-seq expression data. RPKM values analyzed by looking for genes preferentially expressed in 10 and 15 weeks compared to the 5 week sample.  Maximum cutoff used = 2</vt:lpstr>
      <vt:lpstr>Lignin Biosynthesis</vt:lpstr>
      <vt:lpstr>Leucodelphinidin Flavonoid Biosynthesis</vt:lpstr>
      <vt:lpstr>Funding  National Science Foundation Oregon State University USDA-ARS  Collaborators Cold Spring Harbor Laboratory Oregon State University European Bioinformatics Institute Ontario Institute for Cancer Research American Society for Plant Biologists Cornell University All of you ! </vt:lpstr>
      <vt:lpstr>PowerPoint Presentation</vt:lpstr>
      <vt:lpstr>Gramene’s Key Strengths</vt:lpstr>
      <vt:lpstr>Search Example and Pathway Views</vt:lpstr>
      <vt:lpstr>PowerPoint Presentation</vt:lpstr>
      <vt:lpstr>The Pathway Tools Omics Viewer </vt:lpstr>
      <vt:lpstr>Microarray data from Pulp</vt:lpstr>
      <vt:lpstr>PowerPoint Presentation</vt:lpstr>
      <vt:lpstr>PowerPoint Presentation</vt:lpstr>
    </vt:vector>
  </TitlesOfParts>
  <Company>OSU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Sushma Naithani</dc:creator>
  <cp:lastModifiedBy>Sushma Naithani</cp:lastModifiedBy>
  <cp:revision>67</cp:revision>
  <dcterms:created xsi:type="dcterms:W3CDTF">2012-07-10T17:12:38Z</dcterms:created>
  <dcterms:modified xsi:type="dcterms:W3CDTF">2013-01-03T20:43:43Z</dcterms:modified>
</cp:coreProperties>
</file>